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1" r:id="rId5"/>
    <p:sldMasterId id="2147483693" r:id="rId6"/>
  </p:sldMasterIdLst>
  <p:notesMasterIdLst>
    <p:notesMasterId r:id="rId8"/>
  </p:notesMasterIdLst>
  <p:handoutMasterIdLst>
    <p:handoutMasterId r:id="rId16"/>
  </p:handoutMasterIdLst>
  <p:sldIdLst>
    <p:sldId id="747" r:id="rId7"/>
    <p:sldId id="703" r:id="rId9"/>
    <p:sldId id="880" r:id="rId10"/>
    <p:sldId id="710" r:id="rId11"/>
    <p:sldId id="749" r:id="rId12"/>
    <p:sldId id="755" r:id="rId13"/>
    <p:sldId id="856" r:id="rId14"/>
    <p:sldId id="858" r:id="rId15"/>
  </p:sldIdLst>
  <p:sldSz cx="9144000" cy="5143500" type="screen16x9"/>
  <p:notesSz cx="6858000" cy="9144000"/>
  <p:custDataLst>
    <p:tags r:id="rId21"/>
  </p:custDataLst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1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594" userDrawn="1">
          <p15:clr>
            <a:srgbClr val="A4A3A4"/>
          </p15:clr>
        </p15:guide>
        <p15:guide id="2" pos="27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foru" initials="j" lastIdx="1" clrIdx="0"/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7F7F7F"/>
    <a:srgbClr val="C51A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396" y="-84"/>
      </p:cViewPr>
      <p:guideLst>
        <p:guide orient="horz" pos="1594"/>
        <p:guide pos="272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28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61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7" name="文本占位符 614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1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2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3" indent="685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0" marR="0" lvl="4" indent="914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1pPr>
    <a:lvl2pPr lvl="1" indent="228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2pPr>
    <a:lvl3pPr lvl="2" indent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3pPr>
    <a:lvl4pPr lvl="3" indent="685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4pPr>
    <a:lvl5pPr lvl="4" indent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Calibri" panose="020F0502020204030204" pitchFamily="34" charset="0"/>
      </a:defRPr>
    </a:lvl5pPr>
    <a:lvl6pPr marL="2286000" lvl="5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6pPr>
    <a:lvl7pPr marL="2743200" lvl="6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7pPr>
    <a:lvl8pPr marL="3200400" lvl="7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8pPr>
    <a:lvl9pPr marL="3657600" lvl="8" indent="914400" algn="l" defTabSz="914400" eaLnBrk="1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sym typeface="Calibri" panose="020F050202020403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8263"/>
            <a:ext cx="2057400" cy="507523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8263"/>
            <a:ext cx="6052930" cy="50752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4765" y="-6191"/>
            <a:ext cx="9168765" cy="515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722835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 b="1">
                <a:latin typeface="Microsoft YaHei Bold" panose="020B0502040204020203" charset="-122"/>
                <a:ea typeface="Microsoft YaHei Bold" panose="020B0502040204020203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4765" y="-6191"/>
            <a:ext cx="9168765" cy="5155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59080" y="72390"/>
            <a:ext cx="546115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Shape 22"/>
          <p:cNvSpPr>
            <a:spLocks noChangeArrowheads="1"/>
          </p:cNvSpPr>
          <p:nvPr userDrawn="1"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9433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vert="horz" wrap="square" lIns="45718" tIns="45718" rIns="45718" bIns="45718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heme" Target="../theme/theme3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8" Type="http://schemas.openxmlformats.org/officeDocument/2006/relationships/theme" Target="../theme/theme4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4"/>
          <p:cNvSpPr>
            <a:spLocks noGrp="1"/>
          </p:cNvSpPr>
          <p:nvPr>
            <p:ph type="title"/>
          </p:nvPr>
        </p:nvSpPr>
        <p:spPr>
          <a:xfrm>
            <a:off x="457200" y="68263"/>
            <a:ext cx="8229600" cy="1131887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ctr"/>
          <a:lstStyle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5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 w="12700">
            <a:noFill/>
          </a:ln>
        </p:spPr>
        <p:txBody>
          <a:bodyPr lIns="45718" tIns="45718" rIns="45718" bIns="45718" anchor="t"/>
          <a:lstStyle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 indent="-3259455"/>
            <a:r>
              <a:rPr lang="en-US" altLang="zh-CN" dirty="0"/>
              <a:t>Second level</a:t>
            </a:r>
            <a:endParaRPr lang="en-US" altLang="zh-CN" dirty="0"/>
          </a:p>
          <a:p>
            <a:pPr lvl="2" indent="-3038475"/>
            <a:r>
              <a:rPr lang="en-US" altLang="zh-CN" dirty="0"/>
              <a:t>Third level</a:t>
            </a:r>
            <a:endParaRPr lang="en-US" altLang="zh-CN" dirty="0"/>
          </a:p>
          <a:p>
            <a:pPr lvl="3" indent="-3634105"/>
            <a:r>
              <a:rPr lang="en-US" altLang="zh-CN" dirty="0"/>
              <a:t>Fourth level</a:t>
            </a:r>
            <a:endParaRPr lang="en-US" altLang="zh-CN" dirty="0"/>
          </a:p>
          <a:p>
            <a:pPr lvl="4" indent="-3634105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灯片编号占位符 1026"/>
          <p:cNvSpPr>
            <a:spLocks noGrp="1"/>
          </p:cNvSpPr>
          <p:nvPr>
            <p:ph type="sldNum" sz="quarter" idx="2"/>
          </p:nvPr>
        </p:nvSpPr>
        <p:spPr>
          <a:xfrm>
            <a:off x="8426450" y="4765675"/>
            <a:ext cx="257175" cy="269875"/>
          </a:xfrm>
          <a:prstGeom prst="rect">
            <a:avLst/>
          </a:prstGeom>
          <a:noFill/>
          <a:ln w="12700">
            <a:noFill/>
          </a:ln>
        </p:spPr>
        <p:txBody>
          <a:bodyPr vert="horz" wrap="none" lIns="45718" tIns="45718" rIns="45718" bIns="45718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solidFill>
                  <a:srgbClr val="888888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>
              <a:solidFill>
                <a:srgbClr val="888888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rgbClr val="000000"/>
          </a:solidFill>
          <a:latin typeface="+mj-lt"/>
          <a:ea typeface="+mj-ea"/>
          <a:cs typeface="Calibri" panose="020F0502020204030204" pitchFamily="34" charset="0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5pPr>
      <a:lvl6pPr marL="4572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6pPr>
      <a:lvl7pPr marL="9144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7pPr>
      <a:lvl8pPr marL="13716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8pPr>
      <a:lvl9pPr marL="1828800" algn="ctr" rtl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1pPr>
      <a:lvl2pPr marL="3716655" lvl="1" indent="-325945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2pPr>
      <a:lvl3pPr marL="3952875" lvl="2" indent="-303847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3pPr>
      <a:lvl4pPr marL="5005705" lvl="3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–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4pPr>
      <a:lvl5pPr marL="5462905" lvl="4" indent="-3634105" algn="l" rtl="0" eaLnBrk="0" fontAlgn="base" hangingPunct="0"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buChar char="»"/>
        <a:defRPr sz="3200" kern="1200">
          <a:solidFill>
            <a:srgbClr val="000000"/>
          </a:solidFill>
          <a:latin typeface="+mn-lt"/>
          <a:ea typeface="+mn-ea"/>
          <a:cs typeface="Calibri" panose="020F0502020204030204" pitchFamily="34" charset="0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1" fontAlgn="base" latinLnBrk="0" hangingPunct="0">
        <a:lnSpc>
          <a:spcPct val="100000"/>
        </a:lnSpc>
        <a:spcBef>
          <a:spcPts val="700"/>
        </a:spcBef>
        <a:spcAft>
          <a:spcPct val="0"/>
        </a:spcAft>
        <a:buSzPct val="100000"/>
        <a:buFont typeface="Arial" panose="020B0604020202020204" pitchFamily="34" charset="0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0" lvl="1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0" lvl="2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0" lvl="3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0" lvl="4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286000" lvl="5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743200" lvl="6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200400" lvl="7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657600" lvl="8" indent="0" algn="l" defTabSz="914400" eaLnBrk="1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600" b="1" i="0" u="none" kern="1200" baseline="0">
          <a:solidFill>
            <a:srgbClr val="000000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6" name="标题 15"/>
          <p:cNvSpPr>
            <a:spLocks noGrp="1"/>
          </p:cNvSpPr>
          <p:nvPr>
            <p:ph type="ctrTitle"/>
          </p:nvPr>
        </p:nvSpPr>
        <p:spPr>
          <a:xfrm>
            <a:off x="187643" y="72390"/>
            <a:ext cx="7141369" cy="393859"/>
          </a:xfrm>
        </p:spPr>
        <p:txBody>
          <a:bodyPr anchor="b"/>
          <a:lstStyle>
            <a:lvl1pPr algn="l">
              <a:defRPr sz="1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7" name="Shape 22"/>
          <p:cNvSpPr>
            <a:spLocks noChangeArrowheads="1"/>
          </p:cNvSpPr>
          <p:nvPr userDrawn="1"/>
        </p:nvSpPr>
        <p:spPr bwMode="auto">
          <a:xfrm>
            <a:off x="-952" y="134303"/>
            <a:ext cx="189000" cy="270000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1" name="组合 10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2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3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500" b="1" kern="1200">
          <a:solidFill>
            <a:schemeClr val="tx1"/>
          </a:solidFill>
          <a:latin typeface="Microsoft YaHei Bold" panose="020B0502040204020203" charset="-122"/>
          <a:ea typeface="Microsoft YaHei Bold" panose="020B0502040204020203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Microsoft YaHei Regular" panose="020B0502040204020203" charset="-122"/>
          <a:ea typeface="Microsoft YaHei Regular" panose="020B0502040204020203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tags" Target="../tags/tag1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5.png"/><Relationship Id="rId2" Type="http://schemas.openxmlformats.org/officeDocument/2006/relationships/tags" Target="../tags/tag126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tags" Target="../tags/tag12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>
                <a:sym typeface="+mn-ea"/>
              </a:rPr>
              <a:t>1.1 </a:t>
            </a:r>
            <a:r>
              <a:rPr lang="zh-CN">
                <a:sym typeface="+mn-ea"/>
              </a:rPr>
              <a:t>平台角色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按账号权限</a:t>
            </a:r>
            <a:endParaRPr lang="zh-CN" altLang="en-US"/>
          </a:p>
        </p:txBody>
      </p:sp>
      <p:sp>
        <p:nvSpPr>
          <p:cNvPr id="9" name="同侧圆角矩形 8"/>
          <p:cNvSpPr/>
          <p:nvPr/>
        </p:nvSpPr>
        <p:spPr>
          <a:xfrm>
            <a:off x="1089025" y="2218055"/>
            <a:ext cx="1274763" cy="495300"/>
          </a:xfrm>
          <a:prstGeom prst="round2SameRect">
            <a:avLst/>
          </a:prstGeom>
          <a:solidFill>
            <a:srgbClr val="C51A24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学生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2400300" y="2474595"/>
            <a:ext cx="156591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057650" y="2017395"/>
            <a:ext cx="4070350" cy="1136650"/>
          </a:xfrm>
          <a:prstGeom prst="rect">
            <a:avLst/>
          </a:prstGeom>
          <a:solidFill>
            <a:srgbClr val="C51A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1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、提交实习岗位；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2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、签到考勤；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、提交过程材料（周日志等）和实习报告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；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4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、查看成绩鉴定等。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5910" y="3562350"/>
            <a:ext cx="65728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说明：实习过程要求按照二级学院管理员实际设置的内容完成即可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83485" y="2139950"/>
            <a:ext cx="14408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实习过程要求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02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latin typeface="微软雅黑" panose="020B0503020204020204" pitchFamily="34" charset="-122"/>
                <a:ea typeface="微软雅黑" panose="020B0503020204020204" pitchFamily="34" charset="-122"/>
              </a:rPr>
              <a:t>登录指南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学生账号注册登录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2.1 </a:t>
            </a:r>
            <a:r>
              <a:rPr lang="zh-CN" altLang="en-US"/>
              <a:t>登录指南</a:t>
            </a:r>
            <a:r>
              <a:rPr lang="en-US" altLang="zh-CN"/>
              <a:t>-</a:t>
            </a:r>
            <a:r>
              <a:rPr lang="zh-CN" altLang="en-US"/>
              <a:t>移动端微信小程序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2825" y="697865"/>
            <a:ext cx="7117715" cy="11988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2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kern="1200" cap="none" spc="0" normalizeH="0" baseline="0" noProof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方式：扫描“校友邦”公众号二维码，点击</a:t>
            </a:r>
            <a:r>
              <a:rPr lang="zh-CN" sz="1800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实习成长</a:t>
            </a:r>
            <a:r>
              <a:rPr lang="en-US" altLang="zh-CN" sz="1800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sz="1800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实习任务，可快速进入校友邦小程序。</a:t>
            </a:r>
            <a:endParaRPr kumimoji="0" lang="zh-CN" altLang="en-US" sz="1800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183" y="2345373"/>
            <a:ext cx="2229403" cy="22294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1780" y="2537460"/>
            <a:ext cx="2186940" cy="19519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2.2 </a:t>
            </a:r>
            <a:r>
              <a:rPr lang="zh-CN" altLang="en-US"/>
              <a:t>登录指南</a:t>
            </a:r>
            <a:r>
              <a:rPr lang="en-US" altLang="zh-CN"/>
              <a:t>-</a:t>
            </a:r>
            <a:r>
              <a:rPr lang="zh-CN" altLang="en-US"/>
              <a:t>电脑网页端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04215" y="979488"/>
            <a:ext cx="7735888" cy="315531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ctr" defTabSz="914400" hangingPunct="0">
              <a:buClrTx/>
              <a:buSzTx/>
              <a:defRPr/>
            </a:pPr>
            <a:r>
              <a:rPr kumimoji="0" lang="zh-CN" altLang="en-US" sz="2400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电脑网页端登录</a:t>
            </a:r>
            <a:endParaRPr kumimoji="0" lang="zh-CN" altLang="en-US" sz="2400" kern="1200" cap="none" spc="0" normalizeH="0" baseline="0" noProof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algn="ctr" defTabSz="914400" hangingPunct="0">
              <a:buClrTx/>
              <a:buSzTx/>
              <a:defRPr/>
            </a:pPr>
            <a:endParaRPr kumimoji="0" lang="zh-CN" altLang="en-US" sz="2400" kern="1200" cap="none" spc="0" normalizeH="0" baseline="0" noProof="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5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在浏览器中打开</a:t>
            </a:r>
            <a:r>
              <a:rPr kumimoji="0" lang="zh-CN" altLang="en-US" sz="1800" b="0" kern="1200" cap="none" spc="0" normalizeH="0" baseline="0" noProof="0">
                <a:solidFill>
                  <a:srgbClr val="0092B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www.xybsyw.com</a:t>
            </a:r>
            <a:endParaRPr kumimoji="0" lang="zh-CN" altLang="en-US" sz="1800" b="0" kern="1200" cap="none" spc="0" normalizeH="0" baseline="0" noProof="0">
              <a:solidFill>
                <a:srgbClr val="0092B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5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点击右上角“学生登录”，如还未注册，需要先注册账号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L="342900" marR="0" indent="-342900" defTabSz="914400" hangingPunct="0">
              <a:lnSpc>
                <a:spcPct val="150000"/>
              </a:lnSpc>
              <a:buClrTx/>
              <a:buSzTx/>
              <a:buAutoNum type="arabicPeriod"/>
              <a:defRPr/>
            </a:pP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输入账号和密码直接登录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/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选择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“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扫码登录</a:t>
            </a:r>
            <a:r>
              <a:rPr kumimoji="0" lang="en-US" altLang="zh-CN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”</a:t>
            </a:r>
            <a:r>
              <a:rPr kumimoji="0" lang="zh-CN" altLang="en-US" sz="1800" b="0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，使用小程序扫码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defRPr/>
            </a:pPr>
            <a:endParaRPr lang="zh-CN" altLang="en-US" sz="1800" b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中楷体" panose="03000600000000000000" charset="-122"/>
              <a:ea typeface="文鼎中楷体" panose="03000600000000000000" charset="-122"/>
              <a:cs typeface="文鼎中楷体" panose="03000600000000000000" charset="-122"/>
              <a:sym typeface="Calibri" panose="020F0502020204030204" pitchFamily="34" charset="0"/>
            </a:endParaRPr>
          </a:p>
          <a:p>
            <a:pPr marR="0" defTabSz="914400" hangingPunct="0">
              <a:lnSpc>
                <a:spcPct val="130000"/>
              </a:lnSpc>
              <a:buClrTx/>
              <a:buSzTx/>
              <a:defRPr/>
            </a:pPr>
            <a:r>
              <a:rPr lang="zh-CN" altLang="en-US" sz="1800" b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体" panose="03000600000000000000" charset="-122"/>
                <a:ea typeface="文鼎中楷体" panose="03000600000000000000" charset="-122"/>
                <a:cs typeface="文鼎中楷体" panose="03000600000000000000" charset="-122"/>
                <a:sym typeface="Calibri" panose="020F0502020204030204" pitchFamily="34" charset="0"/>
              </a:rPr>
              <a:t>说明：除实习报告与实习成绩鉴定表等下载模板和导出等功能外，其它操作也可在微信小程序完成</a:t>
            </a:r>
            <a:endParaRPr kumimoji="0" lang="zh-CN" altLang="en-US" sz="1800" b="0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0305" y="2352040"/>
            <a:ext cx="4817110" cy="24295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2.2 </a:t>
            </a:r>
            <a:r>
              <a:rPr lang="zh-CN" altLang="en-US"/>
              <a:t>登录指南</a:t>
            </a:r>
            <a:r>
              <a:rPr lang="en-US" altLang="zh-CN"/>
              <a:t>-</a:t>
            </a:r>
            <a:r>
              <a:rPr lang="zh-CN" altLang="en-US"/>
              <a:t>电脑网页端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57835" y="3391535"/>
            <a:ext cx="2746375" cy="1322070"/>
          </a:xfrm>
          <a:prstGeom prst="rect">
            <a:avLst/>
          </a:prstGeom>
          <a:noFill/>
          <a:effectLst>
            <a:glow rad="1079500">
              <a:schemeClr val="accent3">
                <a:satMod val="175000"/>
                <a:alpha val="10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lang="zh-CN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输入账号（账号为手机号）、密码，点击学生登录</a:t>
            </a:r>
            <a:endParaRPr lang="zh-CN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r>
              <a:rPr lang="zh-CN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如用小程序快捷登录的，没有设置密码，可以点忘记密码，设置一个密码</a:t>
            </a:r>
            <a:endParaRPr lang="zh-CN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V="1">
            <a:off x="3059430" y="3867785"/>
            <a:ext cx="1800225" cy="36004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7020560" y="699770"/>
            <a:ext cx="17278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1.点击“学生登录  ”，如还未注册账号，需要点击学生注册，进行注册。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466725"/>
            <a:ext cx="7009765" cy="1716405"/>
          </a:xfrm>
          <a:prstGeom prst="rect">
            <a:avLst/>
          </a:prstGeom>
        </p:spPr>
      </p:pic>
      <p:cxnSp>
        <p:nvCxnSpPr>
          <p:cNvPr id="8" name="直接箭头连接符 7"/>
          <p:cNvCxnSpPr/>
          <p:nvPr/>
        </p:nvCxnSpPr>
        <p:spPr>
          <a:xfrm flipH="1" flipV="1">
            <a:off x="5796280" y="772160"/>
            <a:ext cx="1205865" cy="71310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H="1" flipV="1">
            <a:off x="7164070" y="2715895"/>
            <a:ext cx="161290" cy="44958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308215" y="3165475"/>
            <a:ext cx="17278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>
                <a:solidFill>
                  <a:srgbClr val="FF0000"/>
                </a:solidFill>
                <a:ea typeface="宋体" panose="02010600030101010101" pitchFamily="2" charset="-122"/>
              </a:rPr>
              <a:t>可点击小程序扫码登入</a:t>
            </a:r>
            <a:endParaRPr lang="zh-CN" altLang="zh-CN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Shape 22"/>
          <p:cNvSpPr>
            <a:spLocks noChangeArrowheads="1"/>
          </p:cNvSpPr>
          <p:nvPr/>
        </p:nvSpPr>
        <p:spPr bwMode="auto">
          <a:xfrm>
            <a:off x="-952" y="1447324"/>
            <a:ext cx="9144953" cy="1966913"/>
          </a:xfrm>
          <a:prstGeom prst="rect">
            <a:avLst/>
          </a:prstGeom>
          <a:solidFill>
            <a:srgbClr val="C51A24"/>
          </a:solidFill>
          <a:ln w="12700">
            <a:noFill/>
            <a:miter lim="400000"/>
          </a:ln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Shape 22"/>
          <p:cNvSpPr>
            <a:spLocks noChangeArrowheads="1"/>
          </p:cNvSpPr>
          <p:nvPr/>
        </p:nvSpPr>
        <p:spPr bwMode="auto">
          <a:xfrm>
            <a:off x="897255" y="1504474"/>
            <a:ext cx="1534478" cy="2319338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</a:ln>
          <a:effectLst>
            <a:outerShdw blurRad="76200" dir="13500000" sy="23000" kx="1200000" algn="br" rotWithShape="0">
              <a:srgbClr val="B90003">
                <a:alpha val="20000"/>
              </a:srgbClr>
            </a:outerShdw>
          </a:effectLst>
        </p:spPr>
        <p:txBody>
          <a:bodyPr lIns="45718" rIns="45718" anchor="ctr"/>
          <a:p>
            <a:pPr hangingPunct="0"/>
            <a:endParaRPr lang="en-US" altLang="zh-CN" sz="1800" b="0" baseline="0">
              <a:solidFill>
                <a:srgbClr val="DF2024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1555" y="1814195"/>
            <a:ext cx="1351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微软雅黑" panose="020B0503020204020204" pitchFamily="34" charset="-122"/>
                <a:cs typeface="DIN Alternate" panose="020B0500000000000000" charset="0"/>
                <a:sym typeface="+mn-ea"/>
              </a:rPr>
              <a:t> </a:t>
            </a:r>
            <a:r>
              <a:rPr lang="en-US" altLang="zh-CN" sz="7200" b="1" dirty="0" smtClean="0">
                <a:solidFill>
                  <a:srgbClr val="C00000"/>
                </a:solidFill>
                <a:effectLst/>
                <a:latin typeface="DIN Alternate" panose="020B0500000000000000" charset="0"/>
                <a:ea typeface="Microsoft YaHei Bold" panose="020B0502040204020203" charset="-122"/>
                <a:cs typeface="DIN Alternate" panose="020B0500000000000000" charset="0"/>
                <a:sym typeface="+mn-ea"/>
              </a:rPr>
              <a:t>03</a:t>
            </a:r>
            <a:endParaRPr lang="en-US" altLang="zh-CN" sz="7200" b="1" dirty="0" smtClean="0">
              <a:solidFill>
                <a:srgbClr val="C00000"/>
              </a:solidFill>
              <a:effectLst/>
              <a:latin typeface="DIN Alternate" panose="020B0500000000000000" charset="0"/>
              <a:ea typeface="Microsoft YaHei Bold" panose="020B0502040204020203" charset="-122"/>
              <a:cs typeface="DIN Alternate" panose="020B0500000000000000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1776" y="2007394"/>
            <a:ext cx="4361498" cy="553085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rIns="45718" rtlCol="0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3000">
                <a:sym typeface="+mn-ea"/>
              </a:rPr>
              <a:t>学生移动端操作</a:t>
            </a:r>
            <a:endParaRPr lang="zh-CN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76" y="2596039"/>
            <a:ext cx="4486751" cy="229870"/>
          </a:xfrm>
          <a:prstGeom prst="rect">
            <a:avLst/>
          </a:prstGeom>
          <a:ln w="12700">
            <a:miter lim="400000"/>
          </a:ln>
          <a:effectLst>
            <a:outerShdw blurRad="63500" rotWithShape="0">
              <a:srgbClr val="808080">
                <a:alpha val="31423"/>
              </a:srgbClr>
            </a:outerShdw>
          </a:effectLst>
        </p:spPr>
        <p:txBody>
          <a:bodyPr wrap="square" lIns="45718" tIns="34290" rIns="45718" bIns="34290" anchor="t">
            <a:spAutoFit/>
          </a:bodyPr>
          <a:p>
            <a:pPr lvl="0" algn="l" hangingPunct="0">
              <a:spcBef>
                <a:spcPts val="0"/>
              </a:spcBef>
              <a:spcAft>
                <a:spcPts val="0"/>
              </a:spcAft>
              <a:defRPr sz="4200" b="0" baseline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sz="1050" kern="0" dirty="0">
                <a:sym typeface="+mn-ea"/>
              </a:rPr>
              <a:t>学生校友邦微信小程序的操作说明</a:t>
            </a:r>
            <a:endParaRPr lang="zh-CN" sz="1050" kern="0" dirty="0"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920" y="2826385"/>
            <a:ext cx="112204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2400" dirty="0">
                <a:solidFill>
                  <a:srgbClr val="C00000"/>
                </a:solidFill>
                <a:latin typeface="DIN Alternate" panose="020B0500000000000000" charset="0"/>
                <a:ea typeface="方正黑体简体" panose="02010601030101010101" pitchFamily="2" charset="-122"/>
                <a:cs typeface="DIN Alternate" panose="020B0500000000000000" charset="0"/>
                <a:sym typeface="Noto Serif CJK SC" panose="02020400000000000000" pitchFamily="18" charset="-122"/>
              </a:rPr>
              <a:t>PART</a:t>
            </a:r>
            <a:endParaRPr lang="en-US" altLang="zh-CN" sz="2400" dirty="0">
              <a:solidFill>
                <a:srgbClr val="C00000"/>
              </a:solidFill>
              <a:latin typeface="DIN Alternate" panose="020B0500000000000000" charset="0"/>
              <a:ea typeface="方正黑体简体" panose="02010601030101010101" pitchFamily="2" charset="-122"/>
              <a:cs typeface="DIN Alternate" panose="020B0500000000000000" charset="0"/>
              <a:sym typeface="Noto Serif CJK SC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1969" y="131921"/>
            <a:ext cx="782479" cy="275273"/>
            <a:chOff x="17075" y="277"/>
            <a:chExt cx="1643" cy="57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75" y="491"/>
              <a:ext cx="1643" cy="364"/>
              <a:chOff x="17075" y="619"/>
              <a:chExt cx="1643" cy="364"/>
            </a:xfrm>
          </p:grpSpPr>
          <p:sp>
            <p:nvSpPr>
              <p:cNvPr id="13" name="Shape 22"/>
              <p:cNvSpPr>
                <a:spLocks noChangeArrowheads="1"/>
              </p:cNvSpPr>
              <p:nvPr/>
            </p:nvSpPr>
            <p:spPr bwMode="auto">
              <a:xfrm>
                <a:off x="17075" y="619"/>
                <a:ext cx="1643" cy="29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  <a:miter lim="400000"/>
              </a:ln>
            </p:spPr>
            <p:txBody>
              <a:bodyPr lIns="45718" rIns="45718" anchor="ctr"/>
              <a:p>
                <a:pPr hangingPunct="0"/>
                <a:endParaRPr lang="en-US" altLang="zh-CN" sz="1800" b="0" baseline="0">
                  <a:solidFill>
                    <a:srgbClr val="DF2024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Shape 26"/>
              <p:cNvSpPr/>
              <p:nvPr/>
            </p:nvSpPr>
            <p:spPr>
              <a:xfrm>
                <a:off x="17272" y="646"/>
                <a:ext cx="1250" cy="337"/>
              </a:xfrm>
              <a:prstGeom prst="rect">
                <a:avLst/>
              </a:prstGeom>
              <a:ln w="12700">
                <a:miter lim="400000"/>
              </a:ln>
              <a:effectLst/>
            </p:spPr>
            <p:txBody>
              <a:bodyPr wrap="square" lIns="45718" rIns="45718">
                <a:spAutoFit/>
              </a:bodyPr>
              <a:p>
                <a:pPr algn="ctr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 sz="4200" b="0" baseline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微软雅黑" panose="020B0503020204020204" pitchFamily="34" charset="-122"/>
                  </a:defRPr>
                </a:pPr>
                <a:r>
                  <a:rPr lang="en-US" altLang="zh-CN" sz="450" kern="0" baseline="0" dirty="0">
                    <a:solidFill>
                      <a:srgbClr val="D62F2F"/>
                    </a:solidFill>
                    <a:effectLst/>
                    <a:sym typeface="微软雅黑" panose="020B0503020204020204" pitchFamily="34" charset="-122"/>
                  </a:rPr>
                  <a:t>www.xybsyw.com</a:t>
                </a:r>
                <a:endParaRPr lang="en-US" altLang="zh-CN" sz="450" kern="0" baseline="0" dirty="0">
                  <a:solidFill>
                    <a:srgbClr val="D62F2F"/>
                  </a:solidFill>
                  <a:effectLst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4" name="图片 13" descr="红色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32" y="277"/>
              <a:ext cx="929" cy="29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3.1 </a:t>
            </a:r>
            <a:r>
              <a:rPr lang="zh-CN" altLang="en-US"/>
              <a:t>学生移动端操作</a:t>
            </a:r>
            <a:r>
              <a:rPr lang="en-US" altLang="zh-CN"/>
              <a:t>-</a:t>
            </a:r>
            <a:r>
              <a:rPr lang="zh-CN" altLang="en-US"/>
              <a:t>注册</a:t>
            </a:r>
            <a:r>
              <a:rPr lang="zh-CN" altLang="en-US"/>
              <a:t>认证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8080" y="1348105"/>
            <a:ext cx="1545590" cy="34182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1130" y="466090"/>
            <a:ext cx="7377430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kern="1200" cap="none" spc="0" normalizeH="0" baseline="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账号注册，</a:t>
            </a:r>
            <a:r>
              <a:rPr lang="zh-CN" altLang="en-US" b="0" noProof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我的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立即登录</a:t>
            </a:r>
            <a:r>
              <a:rPr lang="en-US" altLang="zh-CN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→</a:t>
            </a:r>
            <a:r>
              <a:rPr lang="zh-CN" altLang="en-US" b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微信快速登录</a:t>
            </a:r>
            <a:endParaRPr kumimoji="0" lang="zh-CN" altLang="en-US" b="0" kern="1200" cap="none" spc="0" normalizeH="0" baseline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  <a:p>
            <a:pPr marR="0" algn="l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学籍认证，</a:t>
            </a:r>
            <a:r>
              <a:rPr lang="zh-CN" altLang="en-US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我的</a:t>
            </a:r>
            <a:r>
              <a:rPr lang="en-US" altLang="zh-CN" b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→</a:t>
            </a:r>
            <a:r>
              <a:rPr kumimoji="0" lang="zh-CN" altLang="en-US" b="0" kern="1200" cap="none" spc="0" normalizeH="0" baseline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学籍认证</a:t>
            </a:r>
            <a:r>
              <a:rPr lang="en-US" altLang="zh-CN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→</a:t>
            </a:r>
            <a:r>
              <a:rPr kumimoji="0" lang="zh-CN" altLang="en-US" b="0" kern="1200" cap="none" spc="0" normalizeH="0" baseline="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录入学籍信息“立即认证”</a:t>
            </a:r>
            <a:endParaRPr kumimoji="0" lang="en-US" altLang="zh-CN" b="0" kern="1200" cap="none" spc="0" normalizeH="0" baseline="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54800" y="4070350"/>
            <a:ext cx="137350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latin typeface="华文楷体" panose="02010600040101010101" charset="-122"/>
                <a:ea typeface="华文楷体" panose="02010600040101010101" charset="-122"/>
              </a:rPr>
              <a:t>入学年份跟着班级走，例如</a:t>
            </a:r>
            <a:r>
              <a:rPr lang="en-US" altLang="zh-CN" sz="1000">
                <a:latin typeface="华文楷体" panose="02010600040101010101" charset="-122"/>
                <a:ea typeface="华文楷体" panose="02010600040101010101" charset="-122"/>
              </a:rPr>
              <a:t>2020</a:t>
            </a:r>
            <a:r>
              <a:rPr lang="zh-CN" altLang="en-US" sz="1000">
                <a:latin typeface="华文楷体" panose="02010600040101010101" charset="-122"/>
                <a:ea typeface="华文楷体" panose="02010600040101010101" charset="-122"/>
              </a:rPr>
              <a:t>级的学生入伍两年退伍后，加入</a:t>
            </a:r>
            <a:r>
              <a:rPr lang="en-US" altLang="zh-CN" sz="1000">
                <a:latin typeface="华文楷体" panose="02010600040101010101" charset="-122"/>
                <a:ea typeface="华文楷体" panose="02010600040101010101" charset="-122"/>
              </a:rPr>
              <a:t>2022</a:t>
            </a:r>
            <a:r>
              <a:rPr lang="zh-CN" altLang="en-US" sz="1000">
                <a:latin typeface="华文楷体" panose="02010600040101010101" charset="-122"/>
                <a:ea typeface="华文楷体" panose="02010600040101010101" charset="-122"/>
              </a:rPr>
              <a:t>级的班级，那么入学年份选</a:t>
            </a:r>
            <a:r>
              <a:rPr lang="en-US" altLang="zh-CN" sz="1000">
                <a:latin typeface="华文楷体" panose="02010600040101010101" charset="-122"/>
                <a:ea typeface="华文楷体" panose="02010600040101010101" charset="-122"/>
              </a:rPr>
              <a:t>2022</a:t>
            </a:r>
            <a:r>
              <a:rPr lang="zh-CN" altLang="en-US" sz="1000">
                <a:latin typeface="华文楷体" panose="02010600040101010101" charset="-122"/>
                <a:ea typeface="华文楷体" panose="02010600040101010101" charset="-122"/>
              </a:rPr>
              <a:t>年</a:t>
            </a:r>
            <a:endParaRPr lang="zh-CN" altLang="en-US" sz="100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1419860"/>
            <a:ext cx="1911985" cy="34518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575" y="1419860"/>
            <a:ext cx="1947545" cy="3451225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>
          <a:xfrm flipH="1">
            <a:off x="1475740" y="1924050"/>
            <a:ext cx="576580" cy="21209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>
            <a:off x="2051685" y="3580130"/>
            <a:ext cx="466725" cy="72009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202940" y="3075940"/>
            <a:ext cx="440055" cy="38100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1820" y="614045"/>
            <a:ext cx="2115820" cy="38493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/>
              <a:t>3.2 </a:t>
            </a:r>
            <a:r>
              <a:rPr lang="zh-CN" altLang="en-US"/>
              <a:t>学生移动端操作</a:t>
            </a:r>
            <a:r>
              <a:rPr lang="en-US" altLang="zh-CN"/>
              <a:t>-</a:t>
            </a:r>
            <a:r>
              <a:rPr lang="zh-CN" altLang="en-US"/>
              <a:t>实习报名</a:t>
            </a:r>
            <a:r>
              <a:rPr lang="en-US" altLang="zh-CN"/>
              <a:t>-</a:t>
            </a:r>
            <a:r>
              <a:rPr lang="zh-CN" altLang="en-US"/>
              <a:t>自主实习</a:t>
            </a:r>
            <a:endParaRPr lang="zh-CN" altLang="en-US"/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6876415" y="2499995"/>
            <a:ext cx="601345" cy="21526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203825" y="1296035"/>
            <a:ext cx="51943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点击去报名填写岗位详情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560" y="1131570"/>
            <a:ext cx="51943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00000"/>
              </a:lnSpc>
            </a:pPr>
            <a:r>
              <a:rPr lang="zh-CN" altLang="en-US" b="0" kern="0" dirty="0">
                <a:solidFill>
                  <a:srgbClr val="DF0024"/>
                </a:solidFill>
                <a:uFillTx/>
                <a:latin typeface="文鼎中楷体" charset="0"/>
                <a:ea typeface="文鼎中楷体" panose="03000600000000000000" charset="-122"/>
              </a:rPr>
              <a:t>自主实习学生点此提交岗位报名</a:t>
            </a:r>
            <a:endParaRPr lang="zh-CN" altLang="en-US" b="0" kern="0" dirty="0">
              <a:solidFill>
                <a:srgbClr val="DF0024"/>
              </a:solidFill>
              <a:uFillTx/>
              <a:latin typeface="文鼎中楷体" charset="0"/>
              <a:ea typeface="文鼎中楷体" panose="03000600000000000000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99835" y="783590"/>
            <a:ext cx="2043430" cy="3907790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V="1">
            <a:off x="383540" y="1924050"/>
            <a:ext cx="299720" cy="15494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  <a:effectLst>
            <a:glow rad="63500">
              <a:srgbClr val="7F7F7F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>
            <a:off x="4572000" y="3220085"/>
            <a:ext cx="575945" cy="100774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  <a:effectLst>
            <a:glow rad="76200">
              <a:schemeClr val="accent3">
                <a:satMod val="175000"/>
                <a:alpha val="9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524115" y="2283460"/>
            <a:ext cx="1373505" cy="9975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000">
                <a:solidFill>
                  <a:srgbClr val="FF0000"/>
                </a:solidFill>
              </a:rPr>
              <a:t>  </a:t>
            </a:r>
            <a:r>
              <a:rPr lang="zh-CN" altLang="en-US" sz="1000">
                <a:solidFill>
                  <a:srgbClr val="FF0000"/>
                </a:solidFill>
              </a:rPr>
              <a:t>单位名称填写营业执照上的完整名称，系统会自动匹配统一社会信用代码（特殊单位除外）</a:t>
            </a:r>
            <a:endParaRPr lang="zh-CN" altLang="en-US" sz="1000">
              <a:solidFill>
                <a:srgbClr val="FF0000"/>
              </a:solidFill>
            </a:endParaRPr>
          </a:p>
          <a:p>
            <a:r>
              <a:rPr lang="zh-CN" altLang="en-US" sz="1000">
                <a:solidFill>
                  <a:srgbClr val="FF0000"/>
                </a:solidFill>
              </a:rPr>
              <a:t>企业导师手机号务必填写准确，涉及后续邀请企业评价</a:t>
            </a:r>
            <a:endParaRPr lang="zh-CN" altLang="en-US" sz="100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650" y="681355"/>
            <a:ext cx="2068830" cy="378142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47395" y="1687195"/>
            <a:ext cx="737235" cy="39179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0"/>
          </a:p>
        </p:txBody>
      </p:sp>
      <p:cxnSp>
        <p:nvCxnSpPr>
          <p:cNvPr id="16" name="直接箭头连接符 15"/>
          <p:cNvCxnSpPr/>
          <p:nvPr/>
        </p:nvCxnSpPr>
        <p:spPr>
          <a:xfrm>
            <a:off x="1329690" y="3867785"/>
            <a:ext cx="173355" cy="29400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  <a:effectLst>
            <a:glow rad="63500">
              <a:srgbClr val="7F7F7F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5.xml><?xml version="1.0" encoding="utf-8"?>
<p:tagLst xmlns:p="http://schemas.openxmlformats.org/presentationml/2006/main">
  <p:tag name="KSO_WM_UNIT_PLACING_PICTURE_USER_VIEWPORT" val="{&quot;height&quot;:3510.8708661417322,&quot;width&quot;:3510.8708661417322}"/>
</p:tagLst>
</file>

<file path=ppt/tags/tag126.xml><?xml version="1.0" encoding="utf-8"?>
<p:tagLst xmlns:p="http://schemas.openxmlformats.org/presentationml/2006/main">
  <p:tag name="KSO_WM_UNIT_PLACING_PICTURE_USER_VIEWPORT" val="{&quot;height&quot;:4590,&quot;width&quot;:19725}"/>
</p:tagLst>
</file>

<file path=ppt/tags/tag127.xml><?xml version="1.0" encoding="utf-8"?>
<p:tagLst xmlns:p="http://schemas.openxmlformats.org/presentationml/2006/main">
  <p:tag name="KSO_WM_UNIT_PLACING_PICTURE_USER_VIEWPORT" val="{&quot;height&quot;:6661,&quot;width&quot;:3218}"/>
</p:tagLst>
</file>

<file path=ppt/tags/tag128.xml><?xml version="1.0" encoding="utf-8"?>
<p:tagLst xmlns:p="http://schemas.openxmlformats.org/presentationml/2006/main">
  <p:tag name="COMMONDATA" val="eyJoZGlkIjoiN2JiMTI1N2Y5ZDk2MTViYzdjMDFjMjIwNmNhY2VlY2QifQ=="/>
  <p:tag name="KSO_WPP_MARK_KEY" val="4f6fb4c0-0f98-47fd-986c-31a8e5bf7cea"/>
  <p:tag name="commondata" val="eyJoZGlkIjoiMWFkZDk0YjY4YmI1NTYzMGQxYjAwMGUzMjA2N2I3ZjQifQ==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DF0024"/>
      </a:accent1>
      <a:accent2>
        <a:srgbClr val="C0504D"/>
      </a:accent2>
      <a:accent3>
        <a:srgbClr val="FFFFFF"/>
      </a:accent3>
      <a:accent4>
        <a:srgbClr val="000000"/>
      </a:accent4>
      <a:accent5>
        <a:srgbClr val="ECAAAB"/>
      </a:accent5>
      <a:accent6>
        <a:srgbClr val="AC4744"/>
      </a:accent6>
      <a:hlink>
        <a:srgbClr val="0000FF"/>
      </a:hlink>
      <a:folHlink>
        <a:srgbClr val="FF00FF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707</Words>
  <Application>WPS 演示</Application>
  <PresentationFormat>全屏显示(16:9)</PresentationFormat>
  <Paragraphs>72</Paragraphs>
  <Slides>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8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微软雅黑</vt:lpstr>
      <vt:lpstr>Wingdings</vt:lpstr>
      <vt:lpstr>Microsoft YaHei Bold</vt:lpstr>
      <vt:lpstr>Microsoft YaHei Regular</vt:lpstr>
      <vt:lpstr>字魂105号-简雅黑</vt:lpstr>
      <vt:lpstr>DIN Alternate</vt:lpstr>
      <vt:lpstr>Sitka Text</vt:lpstr>
      <vt:lpstr>Calibri</vt:lpstr>
      <vt:lpstr>方正黑体简体</vt:lpstr>
      <vt:lpstr>Noto Serif CJK SC</vt:lpstr>
      <vt:lpstr>文鼎中楷体</vt:lpstr>
      <vt:lpstr>华文楷体</vt:lpstr>
      <vt:lpstr>Arial Unicode MS</vt:lpstr>
      <vt:lpstr>文鼎中楷体</vt:lpstr>
      <vt:lpstr>黑体</vt:lpstr>
      <vt:lpstr>Office 主题</vt:lpstr>
      <vt:lpstr>1_自定义设计方案</vt:lpstr>
      <vt:lpstr>4_自定义设计方案</vt:lpstr>
      <vt:lpstr>2_自定义设计方案</vt:lpstr>
      <vt:lpstr>自定义设计方案</vt:lpstr>
      <vt:lpstr>1.1 平台角色-按账号权限</vt:lpstr>
      <vt:lpstr>PowerPoint 演示文稿</vt:lpstr>
      <vt:lpstr>2.1 登录指南-移动端微信小程序</vt:lpstr>
      <vt:lpstr>2.2 登录指南-电脑网页端</vt:lpstr>
      <vt:lpstr>2.2 登录指南-电脑网页端</vt:lpstr>
      <vt:lpstr>PowerPoint 演示文稿</vt:lpstr>
      <vt:lpstr>3.1 学生移动端操作-注册认证</vt:lpstr>
      <vt:lpstr>3.2 学生移动端操作-实习报名-自主实习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Ayuan</cp:lastModifiedBy>
  <cp:revision>689</cp:revision>
  <dcterms:created xsi:type="dcterms:W3CDTF">2017-01-09T09:44:00Z</dcterms:created>
  <dcterms:modified xsi:type="dcterms:W3CDTF">2024-04-22T02:59:40Z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093B5689448E47C5939AEFD8D6C20860</vt:lpwstr>
  </property>
</Properties>
</file>