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1" r:id="rId5"/>
    <p:sldMasterId id="2147483693" r:id="rId6"/>
  </p:sldMasterIdLst>
  <p:notesMasterIdLst>
    <p:notesMasterId r:id="rId12"/>
  </p:notesMasterIdLst>
  <p:handoutMasterIdLst>
    <p:handoutMasterId r:id="rId32"/>
  </p:handoutMasterIdLst>
  <p:sldIdLst>
    <p:sldId id="755" r:id="rId7"/>
    <p:sldId id="815" r:id="rId8"/>
    <p:sldId id="824" r:id="rId9"/>
    <p:sldId id="816" r:id="rId10"/>
    <p:sldId id="817" r:id="rId11"/>
    <p:sldId id="1020" r:id="rId13"/>
    <p:sldId id="820" r:id="rId14"/>
    <p:sldId id="1022" r:id="rId15"/>
    <p:sldId id="821" r:id="rId16"/>
    <p:sldId id="1025" r:id="rId17"/>
    <p:sldId id="1023" r:id="rId18"/>
    <p:sldId id="1024" r:id="rId19"/>
    <p:sldId id="991" r:id="rId20"/>
    <p:sldId id="1027" r:id="rId21"/>
    <p:sldId id="1028" r:id="rId22"/>
    <p:sldId id="1029" r:id="rId23"/>
    <p:sldId id="1030" r:id="rId24"/>
    <p:sldId id="812" r:id="rId25"/>
    <p:sldId id="873" r:id="rId26"/>
    <p:sldId id="874" r:id="rId27"/>
    <p:sldId id="992" r:id="rId28"/>
    <p:sldId id="813" r:id="rId29"/>
    <p:sldId id="882" r:id="rId30"/>
    <p:sldId id="977" r:id="rId31"/>
  </p:sldIdLst>
  <p:sldSz cx="9144000" cy="5143500" type="screen16x9"/>
  <p:notesSz cx="6858000" cy="9144000"/>
  <p:custDataLst>
    <p:tags r:id="rId37"/>
  </p:custData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foru" initials="j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C51A2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396" y="-84"/>
      </p:cViewPr>
      <p:guideLst>
        <p:guide orient="horz" pos="1620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7" Type="http://schemas.openxmlformats.org/officeDocument/2006/relationships/tags" Target="tags/tag143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722835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 b="1">
                <a:latin typeface="Microsoft YaHei Bold" panose="020B0502040204020203" charset="-122"/>
                <a:ea typeface="Microsoft YaHei Bold" panose="020B0502040204020203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8" Type="http://schemas.openxmlformats.org/officeDocument/2006/relationships/theme" Target="../theme/theme4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4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标题 15"/>
          <p:cNvSpPr>
            <a:spLocks noGrp="1"/>
          </p:cNvSpPr>
          <p:nvPr>
            <p:ph type="ctrTitle"/>
          </p:nvPr>
        </p:nvSpPr>
        <p:spPr>
          <a:xfrm>
            <a:off x="187643" y="72390"/>
            <a:ext cx="714136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7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1" name="组合 10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2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3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00" b="1" kern="1200">
          <a:solidFill>
            <a:schemeClr val="tx1"/>
          </a:solidFill>
          <a:latin typeface="Microsoft YaHei Bold" panose="020B0502040204020203" charset="-122"/>
          <a:ea typeface="Microsoft YaHei Bold" panose="020B0502040204020203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9.png"/><Relationship Id="rId1" Type="http://schemas.openxmlformats.org/officeDocument/2006/relationships/tags" Target="../tags/tag1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0.png"/><Relationship Id="rId1" Type="http://schemas.openxmlformats.org/officeDocument/2006/relationships/tags" Target="../tags/tag1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1.png"/><Relationship Id="rId1" Type="http://schemas.openxmlformats.org/officeDocument/2006/relationships/tags" Target="../tags/tag13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14.png"/><Relationship Id="rId3" Type="http://schemas.openxmlformats.org/officeDocument/2006/relationships/tags" Target="../tags/tag136.xml"/><Relationship Id="rId2" Type="http://schemas.openxmlformats.org/officeDocument/2006/relationships/image" Target="../media/image13.png"/><Relationship Id="rId1" Type="http://schemas.openxmlformats.org/officeDocument/2006/relationships/tags" Target="../tags/tag13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tags" Target="../tags/tag138.xml"/><Relationship Id="rId2" Type="http://schemas.openxmlformats.org/officeDocument/2006/relationships/image" Target="../media/image15.png"/><Relationship Id="rId1" Type="http://schemas.openxmlformats.org/officeDocument/2006/relationships/tags" Target="../tags/tag13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tags" Target="../tags/tag140.xml"/><Relationship Id="rId2" Type="http://schemas.openxmlformats.org/officeDocument/2006/relationships/image" Target="../media/image16.png"/><Relationship Id="rId1" Type="http://schemas.openxmlformats.org/officeDocument/2006/relationships/tags" Target="../tags/tag13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tags" Target="../tags/tag142.xml"/><Relationship Id="rId2" Type="http://schemas.openxmlformats.org/officeDocument/2006/relationships/image" Target="../media/image18.png"/><Relationship Id="rId1" Type="http://schemas.openxmlformats.org/officeDocument/2006/relationships/tags" Target="../tags/tag14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.png"/><Relationship Id="rId1" Type="http://schemas.openxmlformats.org/officeDocument/2006/relationships/tags" Target="../tags/tag1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3.png"/><Relationship Id="rId1" Type="http://schemas.openxmlformats.org/officeDocument/2006/relationships/tags" Target="../tags/tag12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4.png"/><Relationship Id="rId1" Type="http://schemas.openxmlformats.org/officeDocument/2006/relationships/tags" Target="../tags/tag1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5.png"/><Relationship Id="rId1" Type="http://schemas.openxmlformats.org/officeDocument/2006/relationships/tags" Target="../tags/tag1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6.png"/><Relationship Id="rId1" Type="http://schemas.openxmlformats.org/officeDocument/2006/relationships/tags" Target="../tags/tag1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7.png"/><Relationship Id="rId1" Type="http://schemas.openxmlformats.org/officeDocument/2006/relationships/tags" Target="../tags/tag13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8.png"/><Relationship Id="rId1" Type="http://schemas.openxmlformats.org/officeDocument/2006/relationships/tags" Target="../tags/tag1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317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03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实习计划设置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设置实习计划的流程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集中项目</a:t>
            </a:r>
            <a:endParaRPr 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55185" y="915670"/>
            <a:ext cx="4367530" cy="40951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10000"/>
              </a:lnSpc>
              <a:buClrTx/>
              <a:buSzTx/>
              <a:buNone/>
            </a:pP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1.点“添加集中项目”，开始单个项目新增；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pPr algn="l">
              <a:lnSpc>
                <a:spcPct val="110000"/>
              </a:lnSpc>
              <a:buClrTx/>
              <a:buSzTx/>
              <a:buNone/>
            </a:pP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2.如需区分集中项目对应的实习单位，项目名称建议以单位名称命名。如果无需区分实习单位，那么所有参与集中项目的学生可以放到一个集中项目里；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pPr algn="l">
              <a:lnSpc>
                <a:spcPct val="110000"/>
              </a:lnSpc>
              <a:buClrTx/>
              <a:buSzTx/>
              <a:buNone/>
            </a:pP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3.安排学生：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选择需参与此集中项目的学生范围，可按专业班级选择；</a:t>
            </a:r>
            <a:r>
              <a:rPr lang="zh-CN" altLang="en-US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  <a:sym typeface="+mn-ea"/>
              </a:rPr>
              <a:t>如果学生很分散，点击导入师生关系按钮，可以下载本项目的学生范围导入和关联指导老师的模板，通过模板可以精确指定参与项目的学生以及关联相应的指导老师。</a:t>
            </a:r>
            <a:endParaRPr lang="zh-CN" altLang="en-US" sz="1200">
              <a:solidFill>
                <a:srgbClr val="FF0000"/>
              </a:solidFill>
              <a:highlight>
                <a:srgbClr val="FFFF00"/>
              </a:highlight>
              <a:ea typeface="宋体" panose="02010600030101010101" pitchFamily="2" charset="-122"/>
              <a:cs typeface="+mn-ea"/>
              <a:sym typeface="+mn-ea"/>
            </a:endParaRPr>
          </a:p>
          <a:p>
            <a:pPr algn="l">
              <a:lnSpc>
                <a:spcPct val="110000"/>
              </a:lnSpc>
              <a:buClrTx/>
              <a:buSzTx/>
              <a:buNone/>
            </a:pP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4.关联指导老师：</a:t>
            </a:r>
            <a:r>
              <a:rPr lang="zh-CN" altLang="en-US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  <a:sym typeface="+mn-ea"/>
              </a:rPr>
              <a:t>如果在上边没有关联指导老师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，对于关联关系比较简单的，比如一个老师指导一个班级，可直接在左侧截图点击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筛选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收起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按钮，筛选相关班级，勾选后点击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添加关联导师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按钮进行关联。</a:t>
            </a:r>
            <a:r>
              <a:rPr lang="zh-CN" altLang="en-US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  <a:sym typeface="+mn-ea"/>
              </a:rPr>
              <a:t>如果关联比较复杂，比如有几个班的学生，每个老师带几名学生，可以按照上面第</a:t>
            </a:r>
            <a:r>
              <a:rPr lang="en-US" altLang="zh-CN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  <a:sym typeface="+mn-ea"/>
              </a:rPr>
              <a:t>步关联，也可以先跳过关联，设置好项目，先发布项目，然后在实习明细中通过师生关系关联模板统一关联；</a:t>
            </a:r>
            <a:endParaRPr lang="zh-CN" altLang="en-US" sz="1200">
              <a:solidFill>
                <a:srgbClr val="FF0000"/>
              </a:solidFill>
              <a:highlight>
                <a:srgbClr val="FFFF00"/>
              </a:highlight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buClrTx/>
              <a:buSzTx/>
              <a:buNone/>
            </a:pP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5.实习单位/岗位：选择已录入到系统中的实习基地/实习点（可进一步精确到岗位），这样统计数据将更加详细。录入实习基地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/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实习点可参考本文档后边的相关内容；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  <a:cs typeface="+mn-ea"/>
              <a:sym typeface="+mn-ea"/>
            </a:endParaRPr>
          </a:p>
          <a:p>
            <a:pPr algn="l">
              <a:lnSpc>
                <a:spcPct val="110000"/>
              </a:lnSpc>
              <a:buClrTx/>
              <a:buSzTx/>
              <a:buNone/>
            </a:pP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6.完成后，点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“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发布项目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”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15510" y="339090"/>
            <a:ext cx="40957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添加单个集中项目（实习名单确定后按实习企业</a:t>
            </a:r>
            <a:r>
              <a:rPr lang="zh-CN" altLang="en-US">
                <a:solidFill>
                  <a:srgbClr val="FF0000"/>
                </a:solidFill>
              </a:rPr>
              <a:t>添加）：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9080" y="555625"/>
            <a:ext cx="4439285" cy="4377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6830" y="699770"/>
            <a:ext cx="8491220" cy="35839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集中项目</a:t>
            </a:r>
            <a:endParaRPr lang="zh-CN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0510" y="2571750"/>
            <a:ext cx="3793490" cy="1306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1200">
                <a:solidFill>
                  <a:srgbClr val="FF0000"/>
                </a:solidFill>
              </a:rPr>
              <a:t>1.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同一个实习计划中，可以创建多个集中项目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2.</a:t>
            </a:r>
            <a:r>
              <a:rPr lang="zh-CN" altLang="en-US" sz="1200">
                <a:solidFill>
                  <a:srgbClr val="FF0000"/>
                </a:solidFill>
                <a:sym typeface="+mn-ea"/>
              </a:rPr>
              <a:t>如果集中项目比较多，可点</a:t>
            </a:r>
            <a:r>
              <a:rPr lang="en-US" altLang="zh-CN" sz="120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1200">
                <a:solidFill>
                  <a:srgbClr val="FF0000"/>
                </a:solidFill>
                <a:sym typeface="+mn-ea"/>
              </a:rPr>
              <a:t>项目导入</a:t>
            </a:r>
            <a:r>
              <a:rPr lang="en-US" altLang="zh-CN" sz="120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1200">
                <a:solidFill>
                  <a:srgbClr val="FF0000"/>
                </a:solidFill>
                <a:sym typeface="+mn-ea"/>
              </a:rPr>
              <a:t>，通过模板批量创建集中项目；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3.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点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“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项目导入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”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按钮，可下载项目导入模板，通过模板批量导入生成集中项目，适合集中项目非常多的情况（比如统一安排学生去较多实习基地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/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实习点实习）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4716145" y="2644140"/>
            <a:ext cx="575945" cy="108013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集中项目</a:t>
            </a:r>
            <a:endParaRPr lang="zh-CN">
              <a:sym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4859655" y="3155315"/>
            <a:ext cx="287655" cy="28575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3215" y="555625"/>
            <a:ext cx="6681470" cy="427863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4427855" y="1924050"/>
            <a:ext cx="39738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下载项目导入模板，请严格按照模板提示说明填写（可参考下一页范例），如还有问题，可直接联系校友邦服务人员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265" y="892175"/>
            <a:ext cx="7952105" cy="3556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集中项目</a:t>
            </a:r>
            <a:endParaRPr lang="zh-CN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01950" y="722630"/>
            <a:ext cx="43154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批量导入集中项目模板填写范例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 descr="矩形 23552"/>
          <p:cNvSpPr>
            <a:spLocks noChangeArrowheads="1"/>
          </p:cNvSpPr>
          <p:nvPr/>
        </p:nvSpPr>
        <p:spPr bwMode="auto">
          <a:xfrm>
            <a:off x="308610" y="133985"/>
            <a:ext cx="4936490" cy="32194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rIns="45718" rtlCol="0">
            <a:spAutoFit/>
          </a:bodyPr>
          <a:lstStyle/>
          <a:p>
            <a:r>
              <a:rPr lang="en-US" altLang="zh-CN" sz="1500" b="0">
                <a:sym typeface="+mn-ea"/>
              </a:rPr>
              <a:t> 3.4 </a:t>
            </a:r>
            <a:r>
              <a:rPr lang="zh-CN" sz="1500">
                <a:sym typeface="+mn-ea"/>
              </a:rPr>
              <a:t>实习计划设置</a:t>
            </a:r>
            <a:r>
              <a:rPr lang="en-US" altLang="zh-CN" sz="1500">
                <a:sym typeface="+mn-ea"/>
              </a:rPr>
              <a:t>-</a:t>
            </a:r>
            <a:r>
              <a:rPr lang="zh-CN" sz="1500">
                <a:sym typeface="+mn-ea"/>
              </a:rPr>
              <a:t>关联指导老师</a:t>
            </a:r>
            <a:r>
              <a:rPr lang="en-US" altLang="zh-CN" sz="1500">
                <a:sym typeface="+mn-ea"/>
              </a:rPr>
              <a:t>-</a:t>
            </a:r>
            <a:r>
              <a:rPr lang="zh-CN" altLang="en-US" sz="1500">
                <a:sym typeface="+mn-ea"/>
              </a:rPr>
              <a:t>自主或集中项目中关联</a:t>
            </a:r>
            <a:endParaRPr lang="zh-CN" altLang="en-US" sz="1500" b="1">
              <a:solidFill>
                <a:schemeClr val="tx1"/>
              </a:solidFill>
              <a:latin typeface="Microsoft YaHei Bold" panose="020B0502040204020203" charset="-122"/>
              <a:ea typeface="Microsoft YaHei Bold" panose="020B0502040204020203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35930" y="770890"/>
            <a:ext cx="1661636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rgbClr val="FF0000"/>
                </a:solidFill>
                <a:sym typeface="+mn-lt"/>
              </a:rPr>
              <a:t>关联指导老师</a:t>
            </a:r>
            <a:endParaRPr lang="zh-CN" sz="1500" kern="0" dirty="0">
              <a:solidFill>
                <a:srgbClr val="FF0000"/>
              </a:solidFill>
              <a:sym typeface="+mn-lt"/>
            </a:endParaRPr>
          </a:p>
        </p:txBody>
      </p:sp>
      <p:sp>
        <p:nvSpPr>
          <p:cNvPr id="4" name="TextBox 11"/>
          <p:cNvSpPr/>
          <p:nvPr/>
        </p:nvSpPr>
        <p:spPr>
          <a:xfrm>
            <a:off x="5535295" y="1199515"/>
            <a:ext cx="2856230" cy="1283970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>
              <a:lnSpc>
                <a:spcPct val="11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lt"/>
              </a:rPr>
              <a:t>1.自主项目和集中项目中，如师生关联关系比较简单，可直接在项目中手动关联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lt"/>
              </a:rPr>
              <a:t>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 lvl="0" algn="l">
              <a:lnSpc>
                <a:spcPct val="11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lt"/>
              </a:rPr>
              <a:t>2.点击关联指导老师右侧的下拉箭头，会弹出左下的界面；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 lvl="0" algn="l">
              <a:lnSpc>
                <a:spcPct val="11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lt"/>
              </a:rPr>
              <a:t>3.本页面关联仅针对比较简单的关联，复杂的请参考下一页。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35930" y="2840196"/>
            <a:ext cx="1404938" cy="29908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500" kern="0" dirty="0">
                <a:solidFill>
                  <a:srgbClr val="FF0000"/>
                </a:solidFill>
                <a:sym typeface="+mn-lt"/>
              </a:rPr>
              <a:t>详细步骤</a:t>
            </a:r>
            <a:endParaRPr lang="zh-CN" sz="1500" kern="0" dirty="0">
              <a:solidFill>
                <a:srgbClr val="FF0000"/>
              </a:solidFill>
              <a:sym typeface="+mn-lt"/>
            </a:endParaRPr>
          </a:p>
        </p:txBody>
      </p:sp>
      <p:sp>
        <p:nvSpPr>
          <p:cNvPr id="7" name="TextBox 11"/>
          <p:cNvSpPr/>
          <p:nvPr/>
        </p:nvSpPr>
        <p:spPr>
          <a:xfrm>
            <a:off x="5535930" y="3222625"/>
            <a:ext cx="2856230" cy="1486535"/>
          </a:xfrm>
          <a:prstGeom prst="rect">
            <a:avLst/>
          </a:prstGeom>
          <a:ln w="12700">
            <a:miter lim="400000"/>
          </a:ln>
          <a:effectLst/>
        </p:spPr>
        <p:txBody>
          <a:bodyPr wrap="square" lIns="45718" tIns="34290" rIns="45718" bIns="34290" rtlCol="0" anchor="t">
            <a:spAutoFit/>
          </a:bodyPr>
          <a:lstStyle/>
          <a:p>
            <a:pPr lvl="0" algn="l">
              <a:lnSpc>
                <a:spcPct val="11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lt"/>
              </a:rPr>
              <a:t>1.在未关联中，选择要关联的班级或学生；如学生要关联多名指导老师，也可以在已关联中选择；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 lvl="0" algn="l">
              <a:lnSpc>
                <a:spcPct val="11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lt"/>
              </a:rPr>
              <a:t>2.右侧搜索，勾选相应的老师，可选择多名老师；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 lvl="0" algn="l">
              <a:lnSpc>
                <a:spcPct val="11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lt"/>
              </a:rPr>
              <a:t>3.点击下方关联按钮。关联完毕，发布项目保存。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" name="Shape 22"/>
          <p:cNvSpPr>
            <a:spLocks noChangeArrowheads="1"/>
          </p:cNvSpPr>
          <p:nvPr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30370" y="2890520"/>
            <a:ext cx="3822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3895" y="455930"/>
            <a:ext cx="3820795" cy="35090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19885" y="3117215"/>
            <a:ext cx="3076575" cy="202628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855980"/>
            <a:ext cx="9184005" cy="3432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>
                <a:sym typeface="+mn-ea"/>
              </a:rPr>
              <a:t>关联指导老师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批量关联指导老师</a:t>
            </a:r>
            <a:endParaRPr lang="zh-CN" altLang="en-US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35375" y="1275715"/>
            <a:ext cx="4799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当发布完实习项目后，如有学生未关联，系统会提示去关联，可直接点去关联，也可以在实习计划列表页面，点击右侧关联导师的链接，进入相应页面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7" name="直接箭头连接符 6"/>
          <p:cNvCxnSpPr/>
          <p:nvPr>
            <p:custDataLst>
              <p:tags r:id="rId3"/>
            </p:custDataLst>
          </p:nvPr>
        </p:nvCxnSpPr>
        <p:spPr>
          <a:xfrm>
            <a:off x="7884160" y="2067560"/>
            <a:ext cx="792480" cy="3600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60" y="771525"/>
            <a:ext cx="9197975" cy="37382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>
                <a:sym typeface="+mn-ea"/>
              </a:rPr>
              <a:t>关联指导老师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批量关联指导老师</a:t>
            </a:r>
            <a:endParaRPr lang="zh-CN" altLang="en-US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60290" y="1472565"/>
            <a:ext cx="2880995" cy="70675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3.</a:t>
            </a:r>
            <a:r>
              <a:rPr kumimoji="0" lang="zh-CN" altLang="en-US" sz="12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全选（或当前页全选），点右侧新增或移除关联老师，可进行手动关联或移除指导老师</a:t>
            </a:r>
            <a:endParaRPr kumimoji="0" lang="zh-CN" altLang="en-US" sz="12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1835785" y="1995170"/>
            <a:ext cx="288290" cy="28448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691640" y="1708150"/>
            <a:ext cx="237109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sz="12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单个或多个学生筛选</a:t>
            </a:r>
            <a:endParaRPr kumimoji="0" lang="zh-CN" altLang="en-US" sz="12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2124075" y="1708150"/>
            <a:ext cx="1656080" cy="8636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636010" y="733425"/>
            <a:ext cx="2842260" cy="70675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sz="12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关联关系复杂的情况，请点击</a:t>
            </a:r>
            <a:r>
              <a:rPr kumimoji="0" lang="en-US" altLang="zh-CN" sz="12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sz="12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批量导入师生关系</a:t>
            </a:r>
            <a:r>
              <a:rPr kumimoji="0" lang="en-US" altLang="zh-CN" sz="12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sz="12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，下载师生关联模板，批量关联</a:t>
            </a:r>
            <a:endParaRPr kumimoji="0" lang="zh-CN" altLang="en-US" sz="12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12" name="直接箭头连接符 11"/>
          <p:cNvCxnSpPr/>
          <p:nvPr>
            <p:custDataLst>
              <p:tags r:id="rId3"/>
            </p:custDataLst>
          </p:nvPr>
        </p:nvCxnSpPr>
        <p:spPr>
          <a:xfrm flipH="1">
            <a:off x="3491865" y="1923415"/>
            <a:ext cx="1512570" cy="6013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3.4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>
                <a:sym typeface="+mn-ea"/>
              </a:rPr>
              <a:t>关联指导老师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批量关联指导老师</a:t>
            </a:r>
            <a:endParaRPr lang="zh-CN" altLang="en-US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00470" y="627380"/>
            <a:ext cx="2810510" cy="42945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    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如果在项目中没有给学生关联指导老师，关联关系又比较复杂，那么在实习明细中，下载师生关系批量导入模板，按下方要求填写，导入即可。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1.师生关系导入模板中的范例不要删除；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2.学生姓名、学号、指导老师姓名从其它表格复制粘贴过来即可，必填；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3.实习形式为下拉选择菜单，选择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后填入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自主安排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集中安排即可，必选；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4.指导老师工号为选填项，如果校内有重名的老师，需要填写工号；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5.项目名称；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自主安排项目名称不用填写，集中或双向安排需要填写学生参与的项目对应的项目名称；</a:t>
            </a:r>
            <a:endParaRPr lang="en-US" altLang="zh-CN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6.如果一个学生有多名指导老师，那么需要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用逗号（半角状态下输入的逗号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,)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隔开多位老师姓名（如左图）。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7.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  <a:cs typeface="+mn-ea"/>
              </a:rPr>
              <a:t>将填好的模板上传到批量导入界面进行导入。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  <a:cs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466090"/>
            <a:ext cx="5771515" cy="4401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04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实践基地管理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实习基地/实习点录入、使用和管理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>
                <a:sym typeface="+mn-ea"/>
              </a:rPr>
              <a:t>实践基地管理</a:t>
            </a:r>
            <a:endParaRPr 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0480" y="732155"/>
            <a:ext cx="7109460" cy="3124835"/>
          </a:xfrm>
          <a:prstGeom prst="rect">
            <a:avLst/>
          </a:prstGeom>
          <a:noFill/>
        </p:spPr>
        <p:txBody>
          <a:bodyPr>
            <a:noAutofit/>
          </a:bodyPr>
          <a:p>
            <a:pPr marR="0" algn="ctr" defTabSz="914400" hangingPunct="0">
              <a:buClrTx/>
              <a:buSzTx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实践基地管理</a:t>
            </a:r>
            <a:endParaRPr kumimoji="0" lang="zh-CN" altLang="en-US" sz="2400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defRPr/>
            </a:pPr>
            <a:r>
              <a:rPr kumimoji="0" lang="zh-CN" altLang="en-US" sz="2400" kern="1200" cap="none" spc="0" normalizeH="0" baseline="0" noProof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根据学校确定设立的基地完成导入设置</a:t>
            </a:r>
            <a:endParaRPr kumimoji="0" lang="en-US" altLang="zh-CN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基地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实习点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导航按钮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基地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实习点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功能菜单按钮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点击实践基地或实习点标签按钮，然后可以单个新增或批量导入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基地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实习点中可以手动或批量导入实习岗位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对于已有基地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实习点，可以搜索并进行编辑、合并或添加岗位等操作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>
                <a:sym typeface="+mn-ea"/>
              </a:rPr>
              <a:t>实习计划设置</a:t>
            </a:r>
            <a:endParaRPr lang="zh-CN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3305" y="555625"/>
            <a:ext cx="7021513" cy="43834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实习计划设置</a:t>
            </a:r>
            <a:endParaRPr kumimoji="0" lang="zh-CN" altLang="en-US" sz="24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algn="ctr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点击“实践教学”导航菜单，进入实践教学功能模块；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点击“实习计划”按钮，然后点击红色的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创建计划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根据提示进行实习计划设置工作：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>
              <a:lnSpc>
                <a:spcPct val="130000"/>
              </a:lnSpc>
              <a:buClrTx/>
              <a:buSzTx/>
              <a:defRPr/>
            </a:pP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  （1）计划详情（输入计划名称</a:t>
            </a:r>
            <a:r>
              <a:rPr lang="zh-CN" altLang="en-US" sz="18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例</a:t>
            </a:r>
            <a:r>
              <a:rPr lang="en-US" altLang="zh-CN" sz="18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“2022</a:t>
            </a:r>
            <a:r>
              <a:rPr lang="zh-CN" altLang="en-US" sz="18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级经管学院岗位实习</a:t>
            </a:r>
            <a:r>
              <a:rPr lang="en-US" altLang="zh-CN" sz="18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，选择时间</a:t>
            </a:r>
            <a:r>
              <a:rPr kumimoji="0" lang="zh-CN" altLang="en-US" sz="1800" b="0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详见方案</a:t>
            </a: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、课程</a:t>
            </a:r>
            <a:r>
              <a:rPr lang="en-US" altLang="zh-CN" sz="18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lang="zh-CN" altLang="en-US" sz="18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岗位实习</a:t>
            </a:r>
            <a:r>
              <a:rPr lang="en-US" altLang="zh-CN" sz="1800" b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、参与班级等）；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   （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2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）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设置参与形式及实习要求</a:t>
            </a:r>
            <a:r>
              <a:rPr kumimoji="0" lang="zh-CN" altLang="en-US" sz="1800" b="0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自主安排：必须上传三方协议（选择最新</a:t>
            </a:r>
            <a:r>
              <a:rPr kumimoji="0" lang="zh-CN" altLang="en-US" sz="1800" b="0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模板）且</a:t>
            </a:r>
            <a:r>
              <a:rPr kumimoji="0" lang="zh-CN" altLang="en-US" sz="1800" b="0" kern="1200" cap="none" spc="0" normalizeH="0" baseline="0" noProof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需要批阅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   （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3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）设置实习项目；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457200" marR="0" indent="-457200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    （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4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）关联指导老师（老师未确定前可统一设置为同一人（学院负责人）进行自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主实习报名审批，待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指导老师确定后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调整）。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>
              <a:buClrTx/>
              <a:buSzTx/>
              <a:defRPr/>
            </a:pPr>
            <a:endParaRPr kumimoji="0" lang="zh-CN" altLang="en-US" sz="1400" b="0" kern="1200" cap="none" spc="0" normalizeH="0" baseline="0" noProof="1">
              <a:solidFill>
                <a:srgbClr val="000000"/>
              </a:solidFill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0530" y="771525"/>
            <a:ext cx="8282305" cy="36455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>
                <a:sym typeface="+mn-ea"/>
              </a:rPr>
              <a:t>实践基地管理</a:t>
            </a:r>
            <a:endParaRPr lang="zh-CN">
              <a:sym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755015" y="2122170"/>
            <a:ext cx="216535" cy="23368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67995" y="2487928"/>
            <a:ext cx="267843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基地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实习点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endParaRPr kumimoji="0" lang="en-US" altLang="zh-CN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1331595" y="987425"/>
            <a:ext cx="287655" cy="1885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691640" y="771525"/>
            <a:ext cx="311213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基地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实习点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endParaRPr kumimoji="0" lang="en-US" altLang="zh-CN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>
            <a:stCxn id="10" idx="1"/>
          </p:cNvCxnSpPr>
          <p:nvPr/>
        </p:nvCxnSpPr>
        <p:spPr>
          <a:xfrm flipH="1" flipV="1">
            <a:off x="2771774" y="1923415"/>
            <a:ext cx="1223645" cy="1695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995420" y="1924050"/>
            <a:ext cx="373634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选择并添加基地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实习点或批量导入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3779520" y="3363595"/>
            <a:ext cx="3736340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4.</a:t>
            </a:r>
            <a:r>
              <a:rPr kumimoji="0" 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右侧三个点点击可以编辑修改或合并已有的基地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实习点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480" y="638810"/>
            <a:ext cx="8179435" cy="40354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zh-CN">
                <a:sym typeface="+mn-ea"/>
              </a:rPr>
              <a:t>实践基地管理</a:t>
            </a:r>
            <a:endParaRPr lang="zh-CN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66615" y="906780"/>
            <a:ext cx="3844290" cy="132207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下载实习基地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实习点导入模板，按照要求填写模板，批量导入实习基地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实习点。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每个基地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实习点下也可以再设置不同的岗位，可以只导入基地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实习点，也可以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一块把岗位批量导入系统。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40250" y="3131185"/>
            <a:ext cx="38404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</a:rPr>
              <a:t>基地</a:t>
            </a:r>
            <a:r>
              <a:rPr lang="en-US" altLang="zh-CN" sz="1400">
                <a:solidFill>
                  <a:srgbClr val="FF0000"/>
                </a:solidFill>
              </a:rPr>
              <a:t>/</a:t>
            </a:r>
            <a:r>
              <a:rPr lang="zh-CN" altLang="en-US" sz="1400">
                <a:solidFill>
                  <a:srgbClr val="FF0000"/>
                </a:solidFill>
                <a:ea typeface="宋体" panose="02010600030101010101" pitchFamily="2" charset="-122"/>
              </a:rPr>
              <a:t>实习点名称请用实习单位完整名称或正确的统一社会信用代码，以避免同一个单位对应多个实习基地</a:t>
            </a:r>
            <a:r>
              <a:rPr lang="en-US" altLang="zh-CN" sz="1400">
                <a:solidFill>
                  <a:srgbClr val="FF0000"/>
                </a:solidFill>
                <a:ea typeface="宋体" panose="02010600030101010101" pitchFamily="2" charset="-122"/>
              </a:rPr>
              <a:t>/</a:t>
            </a:r>
            <a:r>
              <a:rPr lang="zh-CN" altLang="en-US" sz="1400">
                <a:solidFill>
                  <a:srgbClr val="FF0000"/>
                </a:solidFill>
                <a:ea typeface="宋体" panose="02010600030101010101" pitchFamily="2" charset="-122"/>
              </a:rPr>
              <a:t>实习点的情况</a:t>
            </a:r>
            <a:endParaRPr lang="zh-CN" altLang="en-US" sz="1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05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统计报表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实习数据的查看、统计和导出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>
                <a:sym typeface="+mn-ea"/>
              </a:rPr>
              <a:t>统计报表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9845" y="732155"/>
            <a:ext cx="6807200" cy="38271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查看统计报表</a:t>
            </a:r>
            <a:endParaRPr kumimoji="0" lang="zh-CN" altLang="en-US" sz="2400" kern="1200" cap="none" spc="0" normalizeH="0" baseline="0" noProof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点击左侧导航栏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统计报表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点击功能菜单中对应的报表；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通过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院系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专业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班级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、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学年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学期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等筛选需要的数据；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30000"/>
              </a:lnSpc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自定义表格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按钮，可以选择表格显示的维度；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lt"/>
              <a:defRPr/>
            </a:pP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5.  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批量导出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按钮，导出筛选的数据，跳转到下载中心进行下载；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buFont typeface="+mj-lt"/>
              <a:defRPr/>
            </a:pP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温馨提示：到下载中心下载时，如果表格较大，报表下载状态会显示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报表生成中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，请等待片刻即可。如长时间还是显示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报表生成中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，可按键盘</a:t>
            </a:r>
            <a:r>
              <a:rPr kumimoji="0" lang="en-US" altLang="zh-CN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“F5”</a:t>
            </a:r>
            <a:r>
              <a:rPr kumimoji="0" lang="zh-CN" altLang="en-US" sz="14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键，刷新网页。</a:t>
            </a:r>
            <a:endParaRPr kumimoji="0" lang="zh-CN" altLang="en-US" sz="14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230" y="643255"/>
            <a:ext cx="8841105" cy="41408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>
                <a:sym typeface="+mn-ea"/>
              </a:rPr>
              <a:t> </a:t>
            </a:r>
            <a:r>
              <a:rPr lang="zh-CN" altLang="en-US">
                <a:sym typeface="+mn-ea"/>
              </a:rPr>
              <a:t>查看统计报表</a:t>
            </a:r>
            <a:endParaRPr lang="zh-CN" altLang="en-US">
              <a:sym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611505" y="2715895"/>
            <a:ext cx="288290" cy="3790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67360" y="3147689"/>
            <a:ext cx="267843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统计报表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endParaRPr kumimoji="0" lang="en-US" altLang="zh-CN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1187450" y="2067560"/>
            <a:ext cx="383540" cy="26606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619885" y="1635125"/>
            <a:ext cx="2706370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选择需要导出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对应报表名称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2051685" y="2931795"/>
            <a:ext cx="431800" cy="14351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483485" y="3003550"/>
            <a:ext cx="236664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导出数据，点击确认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03799" y="1347468"/>
            <a:ext cx="3531870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5.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确认后会自动跳转到下载中心，下载电子数据表格，如一直提示报表生成中，可以按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F5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刷新下浏览器页面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6083935" y="915670"/>
            <a:ext cx="180975" cy="2876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>
            <a:off x="2627630" y="2715895"/>
            <a:ext cx="360045" cy="11747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987675" y="2514600"/>
            <a:ext cx="236664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可选择自定义维度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2390" y="699770"/>
            <a:ext cx="8937625" cy="35642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3.1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计划详情</a:t>
            </a:r>
            <a:endParaRPr lang="zh-CN" altLang="en-US">
              <a:sym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372110" y="843915"/>
            <a:ext cx="382905" cy="717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55014" y="627379"/>
            <a:ext cx="220916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实践教学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endParaRPr kumimoji="0" lang="en-US" altLang="zh-CN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899160" y="1181100"/>
            <a:ext cx="504190" cy="14351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475105" y="987425"/>
            <a:ext cx="264287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实习计划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endParaRPr kumimoji="0" lang="en-US" altLang="zh-CN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H="1" flipV="1">
            <a:off x="1547495" y="1635760"/>
            <a:ext cx="215900" cy="2520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043305" y="1959610"/>
            <a:ext cx="196977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创建实习计划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 flipV="1">
            <a:off x="3059430" y="1635760"/>
            <a:ext cx="793115" cy="8001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851910" y="1419860"/>
            <a:ext cx="2966085" cy="58356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此处可设置计划列表显示项目和导出计划情况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4525" y="339725"/>
            <a:ext cx="5075555" cy="45072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3.1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计划详情</a:t>
            </a:r>
            <a:endParaRPr lang="zh-CN">
              <a:sym typeface="+mn-ea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5723890" y="843598"/>
            <a:ext cx="2898775" cy="3815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R="0" algn="ctr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编辑信息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algn="ctr" defTabSz="914400">
              <a:buClrTx/>
              <a:buSzTx/>
              <a:defRPr/>
            </a:pPr>
            <a:endParaRPr kumimoji="0" lang="zh-CN" altLang="en-US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填写计划名称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设置实习时间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选择实践课程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选择参加班级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选择实习负责老师</a:t>
            </a:r>
            <a:r>
              <a:rPr kumimoji="0" lang="en-US" altLang="zh-CN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(</a:t>
            </a:r>
            <a:r>
              <a:rPr kumimoji="0" lang="zh-CN" altLang="en-US" sz="140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此处不是关联指导老师，是赋予指导老师编辑此计划第二、三步的权限，可不设置</a:t>
            </a:r>
            <a:r>
              <a:rPr kumimoji="0" lang="zh-CN" altLang="zh-CN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）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marL="342900" marR="0" indent="-342900" defTabSz="914400">
              <a:buClrTx/>
              <a:buSzTx/>
              <a:buAutoNum type="arabicPeriod"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点击提交进行保存，进入第二步实习要求设置。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buClrTx/>
              <a:buSzTx/>
              <a:defRPr/>
            </a:pPr>
            <a:endParaRPr kumimoji="0" lang="zh-CN" altLang="en-US" sz="14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说明：</a:t>
            </a:r>
            <a:r>
              <a:rPr kumimoji="0" lang="en-US" altLang="zh-CN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</a:t>
            </a: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、标</a:t>
            </a:r>
            <a:r>
              <a:rPr kumimoji="0" lang="en-US" altLang="zh-CN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*</a:t>
            </a: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号为必填项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          2</a:t>
            </a: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、实习时间横跨多个学期的，默认统计报表归档学期为开始时间所在学期，可以手动修改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 flipV="1">
            <a:off x="1907540" y="3651885"/>
            <a:ext cx="432435" cy="2882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411730" y="3724275"/>
            <a:ext cx="2949575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更多设置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中可以完善实习目的、实习内容等文字内容，为可选内容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845" y="915670"/>
            <a:ext cx="8887460" cy="36779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3.2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设置参与形式及实习要求</a:t>
            </a:r>
            <a:endParaRPr lang="zh-CN" altLang="en-US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9840" y="1779901"/>
            <a:ext cx="285496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实习计划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功能菜单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963295" y="1656080"/>
            <a:ext cx="296545" cy="19558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436235" y="3148328"/>
            <a:ext cx="2122170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3.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要求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，设置相关实习参与形式及实习要求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7379970" y="2715260"/>
            <a:ext cx="575945" cy="86423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971550" y="850247"/>
            <a:ext cx="2979420" cy="337186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实践教学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导航菜单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394970" y="1059180"/>
            <a:ext cx="504190" cy="12827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164205" y="2117090"/>
            <a:ext cx="5884545" cy="64516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algn="l" defTabSz="914400">
              <a:buClrTx/>
              <a:buSzTx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提示：</a:t>
            </a:r>
            <a:r>
              <a:rPr kumimoji="0" lang="en-US" altLang="zh-CN" sz="12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sz="12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第一步</a:t>
            </a:r>
            <a:r>
              <a:rPr kumimoji="0" lang="en-US" altLang="zh-CN" sz="12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sz="12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计划</a:t>
            </a:r>
            <a:r>
              <a:rPr kumimoji="0" lang="en-US" altLang="zh-CN" sz="12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sz="12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里点提交，会直接进入到第二步设置实习要求界面，  无需返回此页面进入实习要求设置；</a:t>
            </a:r>
            <a:endParaRPr kumimoji="0" lang="zh-CN" altLang="en-US" sz="1200" b="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12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          </a:t>
            </a:r>
            <a:r>
              <a:rPr kumimoji="0" lang="en-US" altLang="zh-CN" sz="12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sz="12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白底按钮表示未操作，蓝底按钮表示已完成。</a:t>
            </a:r>
            <a:endParaRPr kumimoji="0" lang="zh-CN" altLang="en-US" sz="1200" b="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85090" y="555625"/>
            <a:ext cx="9314815" cy="44024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3.2 </a:t>
            </a:r>
            <a:r>
              <a:rPr lang="zh-CN" altLang="en-US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设置参与形式及实习要求</a:t>
            </a:r>
            <a:endParaRPr lang="zh-CN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9795" y="1851660"/>
            <a:ext cx="3221355" cy="35877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no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sz="12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选择参与形式，分为自主、集中、双向三种，一个计划可以同时有多种参与形式，也可以只选择一种参与形式</a:t>
            </a:r>
            <a:endParaRPr kumimoji="0" lang="zh-CN" altLang="en-US" sz="12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4211955" y="1779905"/>
            <a:ext cx="431800" cy="14351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060065" y="1059815"/>
            <a:ext cx="2114550" cy="27559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zh-CN" sz="12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在此处可以查看实习详情</a:t>
            </a:r>
            <a:endParaRPr kumimoji="0" lang="zh-CN" sz="12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2483485" y="987425"/>
            <a:ext cx="431800" cy="1752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372225" y="3147695"/>
            <a:ext cx="2894965" cy="52197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sz="120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设置实习要求，比如：三方协议、签到、周日志、实习报告、成绩鉴定等。</a:t>
            </a:r>
            <a:endParaRPr kumimoji="0" lang="zh-CN" altLang="en-US" sz="120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 flipV="1">
            <a:off x="6300470" y="2715895"/>
            <a:ext cx="791845" cy="4318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65505" y="2571750"/>
            <a:ext cx="3512820" cy="805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自主安排：适合分散实习，学生自己找实习单位岗位，需要学生报名提交岗位；</a:t>
            </a:r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集中安排：统一安排学生到一处或多处实习点</a:t>
            </a:r>
            <a:r>
              <a:rPr lang="en-US" altLang="zh-CN" sz="1000">
                <a:solidFill>
                  <a:srgbClr val="FF0000"/>
                </a:solidFill>
                <a:ea typeface="宋体" panose="02010600030101010101" pitchFamily="2" charset="-122"/>
              </a:rPr>
              <a:t>/</a:t>
            </a: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实习基地实习或参观考察等；</a:t>
            </a:r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FF0000"/>
                </a:solidFill>
                <a:ea typeface="宋体" panose="02010600030101010101" pitchFamily="2" charset="-122"/>
              </a:rPr>
              <a:t>双向选择：学生和指导老师以及实习项目的关联关系不确定，指导老师和实习项目绑定，学生可以选择适合自己的实习项目报名，老师可以审核是否通过，通过后学生加入对应双向项目，指导老师是项目负责老师。</a:t>
            </a:r>
            <a:endParaRPr lang="zh-CN" altLang="en-US" sz="10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3850" y="772160"/>
            <a:ext cx="8419465" cy="36004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endParaRPr lang="zh-CN" altLang="en-US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8434" y="987425"/>
            <a:ext cx="2979420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点击实践教学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→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实习计划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7" name="直接箭头连接符 6"/>
          <p:cNvCxnSpPr>
            <a:stCxn id="3" idx="1"/>
          </p:cNvCxnSpPr>
          <p:nvPr/>
        </p:nvCxnSpPr>
        <p:spPr>
          <a:xfrm flipH="1">
            <a:off x="1187450" y="1156335"/>
            <a:ext cx="260985" cy="2628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427855" y="1563370"/>
            <a:ext cx="4147185" cy="33718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找到对应计划，点击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项目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，进入设置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7740650" y="1923415"/>
            <a:ext cx="165100" cy="3536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567815" y="3475990"/>
            <a:ext cx="5559425" cy="80073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lnSpc>
                <a:spcPct val="110000"/>
              </a:lnSpc>
              <a:buClrTx/>
              <a:buSzTx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提示：</a:t>
            </a:r>
            <a:r>
              <a:rPr kumimoji="0" lang="en-US" altLang="zh-CN" sz="14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第二步</a:t>
            </a:r>
            <a:r>
              <a:rPr kumimoji="0" lang="en-US" altLang="zh-CN" sz="14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要求</a:t>
            </a:r>
            <a:r>
              <a:rPr kumimoji="0" lang="en-US" altLang="zh-CN" sz="14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里点提交，会直接进入到设置实习项目界面，无需手动返回此页面进入实习项目设置；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  <a:p>
            <a:pPr marR="0" defTabSz="914400">
              <a:lnSpc>
                <a:spcPct val="110000"/>
              </a:lnSpc>
              <a:buClrTx/>
              <a:buSzTx/>
              <a:defRPr/>
            </a:pP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          </a:t>
            </a:r>
            <a:r>
              <a:rPr kumimoji="0" lang="en-US" altLang="zh-CN" sz="14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kumimoji="0" lang="zh-CN" altLang="en-US" sz="1400" b="0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白底按钮表示未操作，蓝底按钮表示已完成。</a:t>
            </a:r>
            <a:endParaRPr kumimoji="0" lang="zh-CN" altLang="en-US" sz="1400" b="0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925" y="699770"/>
            <a:ext cx="8764270" cy="38633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自主项目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40200" y="771525"/>
            <a:ext cx="3897630" cy="829945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根据第二步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实习要求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里选择的实习形式，会出现对应形式的项目，选择自主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集中</a:t>
            </a:r>
            <a:r>
              <a:rPr kumimoji="0" lang="en-US" altLang="zh-CN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/</a:t>
            </a:r>
            <a:r>
              <a:rPr kumimoji="0" lang="zh-CN" altLang="en-US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Calibri" panose="020F0502020204030204" pitchFamily="34" charset="0"/>
              </a:rPr>
              <a:t>双向形式，进行设置。</a:t>
            </a:r>
            <a:endParaRPr kumimoji="0" lang="zh-CN" altLang="en-US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Calibri" panose="020F0502020204030204" pitchFamily="34" charset="0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4787900" y="1635125"/>
            <a:ext cx="1080135" cy="144018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605" y="518160"/>
            <a:ext cx="4323080" cy="4445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pPr algn="l">
              <a:buClrTx/>
              <a:buSzTx/>
              <a:buFontTx/>
            </a:pPr>
            <a:r>
              <a:rPr lang="en-US" altLang="zh-CN">
                <a:sym typeface="+mn-ea"/>
              </a:rPr>
              <a:t>3.3 </a:t>
            </a:r>
            <a:r>
              <a:rPr lang="zh-CN">
                <a:sym typeface="+mn-ea"/>
              </a:rPr>
              <a:t>实习计划设置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设置实习项目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自主项目</a:t>
            </a:r>
            <a:endParaRPr lang="zh-CN" altLang="en-US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60290" y="793115"/>
            <a:ext cx="4203065" cy="4046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FF0000"/>
                </a:solidFill>
              </a:rPr>
              <a:t>1.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实习时间：自主项目的时间，不能超过实习计划时间范围；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2.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岗位申请时间：自主实习学生报名提交岗位的时间；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3.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岗位申请审核：选择</a:t>
            </a:r>
            <a:r>
              <a:rPr lang="zh-CN" altLang="en-US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需要指导老师审核岗位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4.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实习方式：选择参与此项目的学生对应实习方式；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5.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安排学生：添加学生可选择参与此自主项目的学生范围，可按专业班级选择；</a:t>
            </a:r>
            <a:r>
              <a:rPr lang="zh-CN" altLang="en-US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如果学生很分散，点击导入师生关系按钮，可以下载本项目的学生范围导入和关联指导老师的模板，通过模板可以精确指定参与项目的学生以及关联相应的指导老师。</a:t>
            </a:r>
            <a:endParaRPr lang="zh-CN" altLang="en-US" sz="1200">
              <a:solidFill>
                <a:srgbClr val="FF0000"/>
              </a:solidFill>
              <a:highlight>
                <a:srgbClr val="FFFF00"/>
              </a:highlight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6.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关联指导老师：</a:t>
            </a:r>
            <a:r>
              <a:rPr lang="zh-CN" altLang="en-US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如果在上边没有关联指导老师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，对于关联关系比较简单的，比如一个老师指导一个班级，可直接在左侧截图点击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“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筛选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/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收起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”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按钮，筛选相关班级，勾选后点击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“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添加关联导师</a:t>
            </a:r>
            <a:r>
              <a:rPr lang="en-US" altLang="zh-CN" sz="1200">
                <a:solidFill>
                  <a:srgbClr val="FF0000"/>
                </a:solidFill>
                <a:ea typeface="宋体" panose="02010600030101010101" pitchFamily="2" charset="-122"/>
              </a:rPr>
              <a:t>”</a:t>
            </a:r>
            <a:r>
              <a:rPr lang="zh-CN" altLang="en-US" sz="1200">
                <a:solidFill>
                  <a:srgbClr val="FF0000"/>
                </a:solidFill>
                <a:ea typeface="宋体" panose="02010600030101010101" pitchFamily="2" charset="-122"/>
              </a:rPr>
              <a:t>按钮进行关联。</a:t>
            </a:r>
            <a:r>
              <a:rPr lang="zh-CN" altLang="en-US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如果关联比较复杂，比如有几个班的学生，每个老师带几名学生，可以按照上面第</a:t>
            </a:r>
            <a:r>
              <a:rPr lang="en-US" altLang="zh-CN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5</a:t>
            </a:r>
            <a:r>
              <a:rPr lang="zh-CN" altLang="en-US" sz="1200">
                <a:solidFill>
                  <a:srgbClr val="FF0000"/>
                </a:solidFill>
                <a:highlight>
                  <a:srgbClr val="FFFF00"/>
                </a:highlight>
                <a:ea typeface="宋体" panose="02010600030101010101" pitchFamily="2" charset="-122"/>
              </a:rPr>
              <a:t>步关联，也可以先跳过关联，设置好项目，先发布项目，然后在实习明细中通过师生关系关联模板统一关联；</a:t>
            </a: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12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60290" y="455930"/>
            <a:ext cx="39966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如设置自主形式项目，可以参考下方说明：</a:t>
            </a:r>
            <a:endParaRPr lang="zh-CN" altLang="en-US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COMMONDATA" val="eyJoZGlkIjoiNzMyMmNlMmI0YzRhZWQ0YzlkY2YxODQ2MGRhNGM4MjcifQ=="/>
  <p:tag name="KSO_WPP_MARK_KEY" val="66c46124-967d-4e3e-826b-67a902b384b6"/>
  <p:tag name="commondata" val="eyJoZGlkIjoiMWFkZDk0YjY4YmI1NTYzMGQxYjAwMGUzMjA2N2I3ZjQifQ==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3901</Words>
  <Application>WPS 演示</Application>
  <PresentationFormat>全屏显示(16:9)</PresentationFormat>
  <Paragraphs>229</Paragraphs>
  <Slides>24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微软雅黑</vt:lpstr>
      <vt:lpstr>Wingdings</vt:lpstr>
      <vt:lpstr>Microsoft YaHei Bold</vt:lpstr>
      <vt:lpstr>Microsoft YaHei Regular</vt:lpstr>
      <vt:lpstr>DIN Alternate</vt:lpstr>
      <vt:lpstr>Sitka Text</vt:lpstr>
      <vt:lpstr>方正黑体简体</vt:lpstr>
      <vt:lpstr>Noto Serif CJK SC</vt:lpstr>
      <vt:lpstr>文鼎中楷体</vt:lpstr>
      <vt:lpstr>Arial Unicode MS</vt:lpstr>
      <vt:lpstr>Office 主题</vt:lpstr>
      <vt:lpstr>1_自定义设计方案</vt:lpstr>
      <vt:lpstr>4_自定义设计方案</vt:lpstr>
      <vt:lpstr>2_自定义设计方案</vt:lpstr>
      <vt:lpstr>自定义设计方案</vt:lpstr>
      <vt:lpstr>PowerPoint 演示文稿</vt:lpstr>
      <vt:lpstr>实习计划设置</vt:lpstr>
      <vt:lpstr>3.1 实习计划设置-计划详情</vt:lpstr>
      <vt:lpstr>3.1 实习计划设置-计划详情</vt:lpstr>
      <vt:lpstr>3.2 实习计划设置-设置参与形式及实习要求</vt:lpstr>
      <vt:lpstr>3.2 实习计划设置-设置参与形式及实习要求</vt:lpstr>
      <vt:lpstr>3.3 实习计划设置-设置实习项目</vt:lpstr>
      <vt:lpstr>3.3 实习计划设置-设置实习项目-自主项目</vt:lpstr>
      <vt:lpstr>3.3 实习计划设置-设置实习项目-自主项目</vt:lpstr>
      <vt:lpstr>3.3 实习计划设置-设置实习项目-集中项目</vt:lpstr>
      <vt:lpstr>3.3 实习计划设置-设置实习项目-集中项目</vt:lpstr>
      <vt:lpstr>3.3 实习计划设置-设置实习项目-集中项目</vt:lpstr>
      <vt:lpstr>3.3 实习计划设置-设置实习项目-集中项目</vt:lpstr>
      <vt:lpstr>PowerPoint 演示文稿</vt:lpstr>
      <vt:lpstr>3.4 实习计划设置-关联指导老师-批量关联指导老师</vt:lpstr>
      <vt:lpstr>3.4 实习计划设置-关联指导老师-批量关联指导老师</vt:lpstr>
      <vt:lpstr>3.4 实习计划设置-关联指导老师-批量关联指导老师</vt:lpstr>
      <vt:lpstr>PowerPoint 演示文稿</vt:lpstr>
      <vt:lpstr>实践基地管理</vt:lpstr>
      <vt:lpstr>实践基地管理</vt:lpstr>
      <vt:lpstr>实践基地管理</vt:lpstr>
      <vt:lpstr>PowerPoint 演示文稿</vt:lpstr>
      <vt:lpstr>统计报表</vt:lpstr>
      <vt:lpstr> 查看统计报表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Ayuan</cp:lastModifiedBy>
  <cp:revision>687</cp:revision>
  <dcterms:created xsi:type="dcterms:W3CDTF">2017-01-09T09:44:00Z</dcterms:created>
  <dcterms:modified xsi:type="dcterms:W3CDTF">2024-04-22T09:32:40Z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3D4041BF76254AE3924D2696AC74FB09_13</vt:lpwstr>
  </property>
</Properties>
</file>