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  <p:sldMasterId id="2147483705" r:id="rId7"/>
  </p:sldMasterIdLst>
  <p:notesMasterIdLst>
    <p:notesMasterId r:id="rId11"/>
  </p:notesMasterIdLst>
  <p:handoutMasterIdLst>
    <p:handoutMasterId r:id="rId20"/>
  </p:handoutMasterIdLst>
  <p:sldIdLst>
    <p:sldId id="703" r:id="rId8"/>
    <p:sldId id="710" r:id="rId9"/>
    <p:sldId id="981" r:id="rId10"/>
    <p:sldId id="750" r:id="rId12"/>
    <p:sldId id="751" r:id="rId13"/>
    <p:sldId id="755" r:id="rId14"/>
    <p:sldId id="897" r:id="rId15"/>
    <p:sldId id="898" r:id="rId16"/>
    <p:sldId id="819" r:id="rId17"/>
    <p:sldId id="752" r:id="rId18"/>
    <p:sldId id="812" r:id="rId19"/>
  </p:sldIdLst>
  <p:sldSz cx="9144000" cy="5143500"/>
  <p:notesSz cx="6858000" cy="9144000"/>
  <p:custDataLst>
    <p:tags r:id="rId25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+mn-ea"/>
        <a:cs typeface="+mn-cs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779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779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9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25400" y="-6350"/>
            <a:ext cx="9169400" cy="515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200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charset="-122"/>
                <a:ea typeface="Microsoft YaHei Bold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25400" y="-6350"/>
            <a:ext cx="9169400" cy="515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200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z="1050"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z="1050"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charset="-122"/>
                <a:ea typeface="Microsoft YaHei Bold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25400" y="-6350"/>
            <a:ext cx="9169400" cy="515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200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Calibri" panose="020F0502020204030204" pitchFamily="34" charset="0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7" Type="http://schemas.openxmlformats.org/officeDocument/2006/relationships/theme" Target="../theme/theme4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theme" Target="../theme/theme6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59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 anchorCtr="0"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5613" y="455613"/>
            <a:ext cx="8228012" cy="530225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5613" y="1117600"/>
            <a:ext cx="8228013" cy="357028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075" name="标题 15"/>
          <p:cNvSpPr>
            <a:spLocks noGrp="1"/>
          </p:cNvSpPr>
          <p:nvPr>
            <p:ph type="ctrTitle"/>
          </p:nvPr>
        </p:nvSpPr>
        <p:spPr>
          <a:xfrm>
            <a:off x="187325" y="73025"/>
            <a:ext cx="7142163" cy="3937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grpSp>
        <p:nvGrpSpPr>
          <p:cNvPr id="3077" name="组合 7"/>
          <p:cNvGrpSpPr/>
          <p:nvPr userDrawn="1"/>
        </p:nvGrpSpPr>
        <p:grpSpPr>
          <a:xfrm>
            <a:off x="8132763" y="131763"/>
            <a:ext cx="781050" cy="276225"/>
            <a:chOff x="17075" y="277"/>
            <a:chExt cx="1643" cy="578"/>
          </a:xfrm>
        </p:grpSpPr>
        <p:grpSp>
          <p:nvGrpSpPr>
            <p:cNvPr id="3078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3079" name="Shape 22"/>
              <p:cNvSpPr/>
              <p:nvPr/>
            </p:nvSpPr>
            <p:spPr>
              <a:xfrm>
                <a:off x="17075" y="619"/>
                <a:ext cx="1643" cy="290"/>
              </a:xfrm>
              <a:prstGeom prst="rect">
                <a:avLst/>
              </a:prstGeom>
              <a:solidFill>
                <a:srgbClr val="F2F2F2"/>
              </a:solidFill>
              <a:ln w="12700">
                <a:noFill/>
              </a:ln>
            </p:spPr>
            <p:txBody>
              <a:bodyPr lIns="45718" rIns="45718" anchor="ctr" anchorCtr="0"/>
              <a:p>
                <a:pPr lvl="0" hangingPunct="0"/>
                <a:endParaRPr lang="en-US" altLang="zh-CN" sz="1800" b="0">
                  <a:solidFill>
                    <a:srgbClr val="DF2024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strike="noStrike" kern="0" baseline="0" noProof="1" dirty="0">
                    <a:solidFill>
                      <a:srgbClr val="D62F2F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strike="noStrike" kern="0" baseline="0" noProof="1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3081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ransition spd="slow"/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charset="-122"/>
          <a:ea typeface="Microsoft YaHei Bold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5613" y="455613"/>
            <a:ext cx="8228012" cy="530225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5613" y="1117600"/>
            <a:ext cx="8228013" cy="357028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z="1050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z="1050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7" name="标题 15"/>
          <p:cNvSpPr>
            <a:spLocks noGrp="1"/>
          </p:cNvSpPr>
          <p:nvPr>
            <p:ph type="ctrTitle"/>
          </p:nvPr>
        </p:nvSpPr>
        <p:spPr>
          <a:xfrm>
            <a:off x="187325" y="73025"/>
            <a:ext cx="7142163" cy="3937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8" name="Shape 22"/>
          <p:cNvSpPr/>
          <p:nvPr userDrawn="1"/>
        </p:nvSpPr>
        <p:spPr>
          <a:xfrm>
            <a:off x="-1587" y="134938"/>
            <a:ext cx="188912" cy="269875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lvl="0"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grpSp>
        <p:nvGrpSpPr>
          <p:cNvPr id="6149" name="组合 7"/>
          <p:cNvGrpSpPr/>
          <p:nvPr userDrawn="1"/>
        </p:nvGrpSpPr>
        <p:grpSpPr>
          <a:xfrm>
            <a:off x="8132763" y="131763"/>
            <a:ext cx="781050" cy="276225"/>
            <a:chOff x="17075" y="277"/>
            <a:chExt cx="1643" cy="578"/>
          </a:xfrm>
        </p:grpSpPr>
        <p:grpSp>
          <p:nvGrpSpPr>
            <p:cNvPr id="6150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6151" name="Shape 22"/>
              <p:cNvSpPr/>
              <p:nvPr/>
            </p:nvSpPr>
            <p:spPr>
              <a:xfrm>
                <a:off x="17075" y="619"/>
                <a:ext cx="1643" cy="290"/>
              </a:xfrm>
              <a:prstGeom prst="rect">
                <a:avLst/>
              </a:prstGeom>
              <a:solidFill>
                <a:srgbClr val="F2F2F2"/>
              </a:solidFill>
              <a:ln w="12700">
                <a:noFill/>
              </a:ln>
            </p:spPr>
            <p:txBody>
              <a:bodyPr lIns="45718" rIns="45718" anchor="ctr" anchorCtr="0"/>
              <a:p>
                <a:pPr lvl="0" hangingPunct="0"/>
                <a:endParaRPr lang="en-US" altLang="zh-CN" sz="1800" b="0">
                  <a:solidFill>
                    <a:srgbClr val="DF2024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strike="noStrike" kern="0" baseline="0" noProof="1" dirty="0">
                    <a:solidFill>
                      <a:srgbClr val="D62F2F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strike="noStrike" kern="0" baseline="0" noProof="1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6153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</p:sldLayoutIdLst>
  <p:transition spd="slow"/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charset="-122"/>
          <a:ea typeface="Microsoft YaHei Bold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charset="-122"/>
          <a:ea typeface="Microsoft YaHei Regular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tags" Target="../tags/tag82.xml"/><Relationship Id="rId2" Type="http://schemas.openxmlformats.org/officeDocument/2006/relationships/image" Target="../media/image5.png"/><Relationship Id="rId1" Type="http://schemas.openxmlformats.org/officeDocument/2006/relationships/tags" Target="../tags/tag8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6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Shape 22"/>
          <p:cNvSpPr/>
          <p:nvPr/>
        </p:nvSpPr>
        <p:spPr>
          <a:xfrm>
            <a:off x="-1587" y="1447800"/>
            <a:ext cx="9145587" cy="1966913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6938" y="1504950"/>
            <a:ext cx="1535113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fontAlgn="base" hangingPunct="0"/>
            <a:endParaRPr lang="en-US" altLang="zh-CN" sz="1800" b="0" strike="noStrike" baseline="0" noProof="1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5059" name="文本框 4"/>
          <p:cNvSpPr txBox="1"/>
          <p:nvPr/>
        </p:nvSpPr>
        <p:spPr>
          <a:xfrm>
            <a:off x="898525" y="1814513"/>
            <a:ext cx="1535113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7200" dirty="0">
                <a:solidFill>
                  <a:srgbClr val="C00000"/>
                </a:solidFill>
                <a:latin typeface="DIN Alternate" charset="0"/>
                <a:ea typeface="微软雅黑" panose="020B0503020204020204" pitchFamily="34" charset="-122"/>
              </a:rPr>
              <a:t> </a:t>
            </a:r>
            <a:r>
              <a:rPr lang="en-US" altLang="zh-CN" sz="7200" dirty="0">
                <a:solidFill>
                  <a:srgbClr val="C00000"/>
                </a:solidFill>
                <a:latin typeface="DIN Alternate" charset="0"/>
                <a:ea typeface="Microsoft YaHei Bold" charset="-122"/>
              </a:rPr>
              <a:t>02</a:t>
            </a:r>
            <a:endParaRPr lang="en-US" altLang="zh-CN" sz="7200" dirty="0">
              <a:solidFill>
                <a:srgbClr val="C00000"/>
              </a:solidFill>
              <a:latin typeface="DIN Alternate" charset="0"/>
              <a:ea typeface="Microsoft YaHei Bold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300" y="2008188"/>
            <a:ext cx="4362450" cy="55245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fontAlgn="base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登录指南</a:t>
            </a:r>
            <a:endParaRPr lang="zh-CN" sz="30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300" y="2595563"/>
            <a:ext cx="4487863" cy="230188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strike="noStrike" kern="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教师账号如何登录</a:t>
            </a:r>
            <a:endParaRPr lang="zh-CN" sz="1050" strike="noStrike" kern="0" noProof="1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19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 fontAlgn="base"/>
            <a:r>
              <a:rPr lang="en-US" altLang="zh-CN" sz="2400" strike="noStrike" noProof="1" dirty="0">
                <a:solidFill>
                  <a:srgbClr val="C00000"/>
                </a:solidFill>
                <a:latin typeface="DIN Alternate" charset="0"/>
                <a:ea typeface="方正黑体简体" pitchFamily="2" charset="-122"/>
                <a:cs typeface="DIN Alternate" charset="0"/>
                <a:sym typeface="Noto Serif CJK SC" pitchFamily="18" charset="-122"/>
              </a:rPr>
              <a:t>PART</a:t>
            </a:r>
            <a:endParaRPr lang="en-US" altLang="zh-CN" sz="2400" strike="noStrike" noProof="1" dirty="0">
              <a:solidFill>
                <a:srgbClr val="C00000"/>
              </a:solidFill>
              <a:latin typeface="DIN Alternate" charset="0"/>
              <a:ea typeface="方正黑体简体" pitchFamily="2" charset="-122"/>
              <a:cs typeface="DIN Alternate" charset="0"/>
              <a:sym typeface="Noto Serif CJK SC" pitchFamily="18" charset="-122"/>
            </a:endParaRPr>
          </a:p>
        </p:txBody>
      </p:sp>
      <p:grpSp>
        <p:nvGrpSpPr>
          <p:cNvPr id="45063" name="组合 6"/>
          <p:cNvGrpSpPr/>
          <p:nvPr/>
        </p:nvGrpSpPr>
        <p:grpSpPr>
          <a:xfrm>
            <a:off x="8132763" y="131763"/>
            <a:ext cx="781050" cy="276225"/>
            <a:chOff x="17075" y="277"/>
            <a:chExt cx="1643" cy="578"/>
          </a:xfrm>
        </p:grpSpPr>
        <p:grpSp>
          <p:nvGrpSpPr>
            <p:cNvPr id="45064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45065" name="Shape 22"/>
              <p:cNvSpPr/>
              <p:nvPr/>
            </p:nvSpPr>
            <p:spPr>
              <a:xfrm>
                <a:off x="17075" y="619"/>
                <a:ext cx="1643" cy="290"/>
              </a:xfrm>
              <a:prstGeom prst="rect">
                <a:avLst/>
              </a:prstGeom>
              <a:solidFill>
                <a:srgbClr val="F2F2F2"/>
              </a:solidFill>
              <a:ln w="12700">
                <a:noFill/>
              </a:ln>
            </p:spPr>
            <p:txBody>
              <a:bodyPr lIns="45718" rIns="45718" anchor="ctr" anchorCtr="0"/>
              <a:p>
                <a:pPr hangingPunct="0"/>
                <a:endParaRPr lang="en-US" altLang="zh-CN" sz="1800" b="0">
                  <a:solidFill>
                    <a:srgbClr val="DF2024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strike="noStrike" kern="0" baseline="0" noProof="1" dirty="0">
                    <a:solidFill>
                      <a:srgbClr val="D62F2F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strike="noStrike" kern="0" baseline="0" noProof="1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45067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3.3 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指导老师电脑网页操作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过程管理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报名审核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717550"/>
            <a:ext cx="7753350" cy="3845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报名审核</a:t>
            </a:r>
            <a:endParaRPr kumimoji="0" lang="zh-CN" altLang="en-US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导航菜单，进入实践教学功能模块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报名审核</a:t>
            </a: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，查看报名学生情况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点击学生名字，查看学生报名详情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审核学生报名</a:t>
            </a:r>
            <a:r>
              <a:rPr kumimoji="0" lang="zh-CN" altLang="en-US" sz="1800" b="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（含自选实习）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申请，通过或者拒绝</a:t>
            </a:r>
            <a:endParaRPr kumimoji="0" lang="zh-CN" altLang="en-US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请要求学生按学校要求填写自选实习相关信息，并拍照上传已盖章（企业</a:t>
            </a:r>
            <a:r>
              <a:rPr kumimoji="0" lang="en-US" altLang="zh-CN" sz="1800" b="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+</a:t>
            </a:r>
            <a:r>
              <a:rPr kumimoji="0" lang="zh-CN" altLang="en-US" sz="1800" b="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学院）的自选实习申请表原件，符合要求后，方可通过。上传其他不符合要求材料，均不得</a:t>
            </a:r>
            <a:r>
              <a:rPr kumimoji="0" lang="zh-CN" altLang="en-US" sz="1800" b="0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通过。</a:t>
            </a:r>
            <a:endParaRPr kumimoji="0" lang="zh-CN" altLang="en-US" sz="1800" b="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sz="1800" b="0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555625"/>
            <a:ext cx="8418830" cy="4314190"/>
          </a:xfrm>
          <a:prstGeom prst="rect">
            <a:avLst/>
          </a:prstGeom>
        </p:spPr>
      </p:pic>
      <p:sp>
        <p:nvSpPr>
          <p:cNvPr id="55298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 3.3 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指导老师电脑网页操作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过程管理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报名审核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5740" y="699765"/>
            <a:ext cx="2979420" cy="30670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</a:t>
            </a:r>
            <a:endParaRPr lang="zh-CN" altLang="en-US" sz="14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3800" y="2715895"/>
            <a:ext cx="3347720" cy="30670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报名审核</a:t>
            </a:r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功能菜单</a:t>
            </a:r>
            <a:endParaRPr lang="zh-CN" altLang="en-US" sz="14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7810" y="3868420"/>
            <a:ext cx="3221355" cy="5219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查看详情，点击通过或者拒绝。可多选学生后批量拒绝或通过</a:t>
            </a:r>
            <a:endParaRPr lang="zh-CN" altLang="en-US" sz="14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5160" y="1419860"/>
            <a:ext cx="4067175" cy="5219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4.</a:t>
            </a:r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通过状态分类，可查看已通过、拒绝等状态的学生，可进行重新通过、拒绝等操作</a:t>
            </a:r>
            <a:endParaRPr lang="zh-CN" altLang="en-US" sz="14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2"/>
            </p:custDataLst>
          </p:nvPr>
        </p:nvCxnSpPr>
        <p:spPr>
          <a:xfrm flipH="1" flipV="1">
            <a:off x="4068445" y="1347153"/>
            <a:ext cx="288925" cy="144463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>
            <p:custDataLst>
              <p:tags r:id="rId3"/>
            </p:custDataLst>
          </p:nvPr>
        </p:nvCxnSpPr>
        <p:spPr>
          <a:xfrm flipH="1">
            <a:off x="683895" y="915671"/>
            <a:ext cx="791845" cy="215900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>
            <p:custDataLst>
              <p:tags r:id="rId4"/>
            </p:custDataLst>
          </p:nvPr>
        </p:nvCxnSpPr>
        <p:spPr>
          <a:xfrm flipH="1" flipV="1">
            <a:off x="1332230" y="2499995"/>
            <a:ext cx="215900" cy="287338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>
            <p:custDataLst>
              <p:tags r:id="rId5"/>
            </p:custDataLst>
          </p:nvPr>
        </p:nvCxnSpPr>
        <p:spPr>
          <a:xfrm flipH="1">
            <a:off x="5364163" y="4371975"/>
            <a:ext cx="144463" cy="287338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2.1 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</a:rPr>
              <a:t>登录指南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</a:rPr>
              <a:t>电脑网页端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675" y="681038"/>
            <a:ext cx="7735888" cy="334803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电脑网页端登录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官网首页右上角点击“教师登录”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选择您要登录的学校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可</a:t>
            </a:r>
            <a:r>
              <a:rPr kumimoji="0" lang="zh-CN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通过选择省份或者关键字搜索学校）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输入账号和密码直接登录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或选择扫码登录使用小程序教师端扫码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说明：第一次登入时需绑定手机，并重设密码。绑定手机以便忘记密码时可自行重置。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466090"/>
            <a:ext cx="7507605" cy="23380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2.1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87900" y="190500"/>
            <a:ext cx="18630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1.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点击“教师登录</a:t>
            </a:r>
            <a:endParaRPr lang="zh-CN" altLang="en-US" sz="1200" b="0"/>
          </a:p>
        </p:txBody>
      </p:sp>
      <p:sp>
        <p:nvSpPr>
          <p:cNvPr id="4" name="文本框 3"/>
          <p:cNvSpPr txBox="1"/>
          <p:nvPr/>
        </p:nvSpPr>
        <p:spPr>
          <a:xfrm>
            <a:off x="4907915" y="481965"/>
            <a:ext cx="671830" cy="33718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860" y="2139950"/>
            <a:ext cx="4474845" cy="25107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998970" y="2644140"/>
            <a:ext cx="651510" cy="33718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734935" y="2643505"/>
            <a:ext cx="304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或选择小程序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扫码登录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8035" y="3147695"/>
            <a:ext cx="1782445" cy="723265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05655" y="3220085"/>
            <a:ext cx="1327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账号密码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en-US" altLang="zh-CN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登录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33260" y="3910330"/>
            <a:ext cx="616585" cy="203200"/>
          </a:xfrm>
          <a:prstGeom prst="rect">
            <a:avLst/>
          </a:prstGeom>
          <a:noFill/>
          <a:ln w="28575">
            <a:solidFill>
              <a:srgbClr val="C51A24"/>
            </a:solidFill>
          </a:ln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670800" y="3910330"/>
            <a:ext cx="1290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注：忘记密码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可通过密保手机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en-US" sz="1200" b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自行修改新密码</a:t>
            </a:r>
            <a:endParaRPr lang="zh-CN" altLang="en-US" sz="1200" b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631825"/>
            <a:ext cx="8439785" cy="4067810"/>
          </a:xfrm>
          <a:prstGeom prst="rect">
            <a:avLst/>
          </a:prstGeom>
        </p:spPr>
      </p:pic>
      <p:sp>
        <p:nvSpPr>
          <p:cNvPr id="48130" name="标题 1"/>
          <p:cNvSpPr>
            <a:spLocks noGrp="1"/>
          </p:cNvSpPr>
          <p:nvPr>
            <p:ph type="ctrTitle"/>
          </p:nvPr>
        </p:nvSpPr>
        <p:spPr>
          <a:xfrm>
            <a:off x="258763" y="7938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2.1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</a:rPr>
              <a:t>登录指南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</a:rPr>
              <a:t>电脑网页端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9790" y="1059179"/>
            <a:ext cx="2465705" cy="30670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修改个人资料或角色切换</a:t>
            </a:r>
            <a:endParaRPr lang="zh-CN" altLang="en-US" sz="1400" b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0555" y="631825"/>
            <a:ext cx="551180" cy="404558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1259200" y="3642995"/>
            <a:ext cx="327025" cy="95313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功能菜单</a:t>
            </a:r>
            <a:endParaRPr lang="zh-CN" altLang="en-US" sz="14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" y="631825"/>
            <a:ext cx="370840" cy="404558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1115688" y="771521"/>
            <a:ext cx="1378585" cy="30670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导航菜单</a:t>
            </a:r>
            <a:endParaRPr lang="zh-CN" altLang="en-US" sz="14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2375" y="1131570"/>
            <a:ext cx="1216660" cy="30670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b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功能区</a:t>
            </a:r>
            <a:endParaRPr lang="zh-CN" altLang="en-US" sz="1400" b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1100" y="646430"/>
            <a:ext cx="7529830" cy="4030980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cxnSp>
        <p:nvCxnSpPr>
          <p:cNvPr id="4" name="直接箭头连接符 3"/>
          <p:cNvCxnSpPr/>
          <p:nvPr>
            <p:custDataLst>
              <p:tags r:id="rId2"/>
            </p:custDataLst>
          </p:nvPr>
        </p:nvCxnSpPr>
        <p:spPr>
          <a:xfrm flipV="1">
            <a:off x="7308850" y="771525"/>
            <a:ext cx="142875" cy="288925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>
            <p:custDataLst>
              <p:tags r:id="rId3"/>
            </p:custDataLst>
          </p:nvPr>
        </p:nvCxnSpPr>
        <p:spPr>
          <a:xfrm flipH="1">
            <a:off x="539115" y="915670"/>
            <a:ext cx="504190" cy="143510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>
            <p:custDataLst>
              <p:tags r:id="rId4"/>
            </p:custDataLst>
          </p:nvPr>
        </p:nvCxnSpPr>
        <p:spPr>
          <a:xfrm flipH="1" flipV="1">
            <a:off x="1076325" y="4156075"/>
            <a:ext cx="96838" cy="287338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2.2 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</a:rPr>
              <a:t>登录指南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</a:rPr>
              <a:t>微信小程序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533400"/>
            <a:ext cx="4603750" cy="1100138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关注教师端小程序</a:t>
            </a:r>
            <a:endParaRPr kumimoji="0" lang="en-US" altLang="zh-CN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微信扫描下方二维码关注校友邦教师端公众号</a:t>
            </a:r>
            <a:endParaRPr kumimoji="0" lang="en-US" altLang="zh-CN" b="0" kern="1200" cap="none" spc="0" normalizeH="0" baseline="0" noProof="1">
              <a:solidFill>
                <a:srgbClr val="000000"/>
              </a:solidFill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点击实践管理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工作台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8525" y="342900"/>
            <a:ext cx="4298950" cy="17399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小程序登录</a:t>
            </a:r>
            <a:endParaRPr kumimoji="0" lang="en-US" altLang="zh-CN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b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输入学校、账号、密码进行登录</a:t>
            </a:r>
            <a:endParaRPr lang="zh-CN" altLang="en-US" b="0" noProof="1">
              <a:solidFill>
                <a:srgbClr val="000000"/>
              </a:solidFill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在下方我的</a:t>
            </a:r>
            <a:r>
              <a:rPr kumimoji="0" lang="en-US" altLang="zh-CN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设置里可以退出登录，切换账号或修改密码等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b="0" kern="1200" cap="none" spc="0" normalizeH="0" baseline="0" noProof="1">
                <a:solidFill>
                  <a:srgbClr val="000000"/>
                </a:solidFill>
                <a:latin typeface="文鼎中楷体" charset="-122"/>
                <a:ea typeface="文鼎中楷体" charset="-122"/>
                <a:cs typeface="文鼎中楷体" charset="-122"/>
                <a:sym typeface="Calibri" panose="020F0502020204030204" pitchFamily="34" charset="0"/>
              </a:rPr>
              <a:t>教师账号统一生成，无需自行注册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文鼎中楷体" charset="-122"/>
              <a:ea typeface="文鼎中楷体" charset="-122"/>
              <a:cs typeface="文鼎中楷体" charset="-122"/>
              <a:sym typeface="Calibri" panose="020F0502020204030204" pitchFamily="34" charset="0"/>
            </a:endParaRPr>
          </a:p>
        </p:txBody>
      </p:sp>
      <p:pic>
        <p:nvPicPr>
          <p:cNvPr id="49156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37138" y="2139950"/>
            <a:ext cx="1862137" cy="2700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850" y="2057400"/>
            <a:ext cx="2355850" cy="235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8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5700" y="2066925"/>
            <a:ext cx="2432050" cy="234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8488" y="2139950"/>
            <a:ext cx="1901825" cy="269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Shape 22"/>
          <p:cNvSpPr/>
          <p:nvPr/>
        </p:nvSpPr>
        <p:spPr>
          <a:xfrm>
            <a:off x="-1587" y="1447800"/>
            <a:ext cx="9145587" cy="1966913"/>
          </a:xfrm>
          <a:prstGeom prst="rect">
            <a:avLst/>
          </a:prstGeom>
          <a:solidFill>
            <a:srgbClr val="C51A24"/>
          </a:solidFill>
          <a:ln w="12700">
            <a:noFill/>
          </a:ln>
        </p:spPr>
        <p:txBody>
          <a:bodyPr lIns="45718" rIns="45718" anchor="ctr" anchorCtr="0"/>
          <a:p>
            <a:pPr hangingPunct="0"/>
            <a:endParaRPr lang="en-US" altLang="zh-CN" sz="1800" b="0">
              <a:solidFill>
                <a:srgbClr val="DF2024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6938" y="1504950"/>
            <a:ext cx="1535113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fontAlgn="base" hangingPunct="0"/>
            <a:endParaRPr lang="en-US" altLang="zh-CN" sz="1800" b="0" strike="noStrike" baseline="0" noProof="1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0179" name="文本框 4"/>
          <p:cNvSpPr txBox="1"/>
          <p:nvPr/>
        </p:nvSpPr>
        <p:spPr>
          <a:xfrm>
            <a:off x="898525" y="1814513"/>
            <a:ext cx="1535113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7200" dirty="0">
                <a:solidFill>
                  <a:srgbClr val="C00000"/>
                </a:solidFill>
                <a:latin typeface="DIN Alternate" charset="0"/>
                <a:ea typeface="微软雅黑" panose="020B0503020204020204" pitchFamily="34" charset="-122"/>
              </a:rPr>
              <a:t> </a:t>
            </a:r>
            <a:r>
              <a:rPr lang="en-US" altLang="zh-CN" sz="7200" dirty="0">
                <a:solidFill>
                  <a:srgbClr val="C00000"/>
                </a:solidFill>
                <a:latin typeface="DIN Alternate" charset="0"/>
                <a:ea typeface="Microsoft YaHei Bold" charset="-122"/>
              </a:rPr>
              <a:t>03</a:t>
            </a:r>
            <a:endParaRPr lang="en-US" altLang="zh-CN" sz="7200" dirty="0">
              <a:solidFill>
                <a:srgbClr val="C00000"/>
              </a:solidFill>
              <a:latin typeface="DIN Alternate" charset="0"/>
              <a:ea typeface="Microsoft YaHei Bold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300" y="2008188"/>
            <a:ext cx="4362450" cy="55245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fontAlgn="base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指导老师电脑网页操作</a:t>
            </a:r>
            <a:endParaRPr lang="zh-CN" sz="3000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300" y="2595563"/>
            <a:ext cx="4487863" cy="230188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strike="noStrike" kern="0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指导老师电脑网页端的操作说明</a:t>
            </a:r>
            <a:endParaRPr lang="zh-CN" sz="1050" strike="noStrike" kern="0" noProof="1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19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 fontAlgn="base"/>
            <a:r>
              <a:rPr lang="en-US" altLang="zh-CN" sz="2400" strike="noStrike" noProof="1" dirty="0">
                <a:solidFill>
                  <a:srgbClr val="C00000"/>
                </a:solidFill>
                <a:latin typeface="DIN Alternate" charset="0"/>
                <a:ea typeface="方正黑体简体" pitchFamily="2" charset="-122"/>
                <a:cs typeface="DIN Alternate" charset="0"/>
                <a:sym typeface="Noto Serif CJK SC" pitchFamily="18" charset="-122"/>
              </a:rPr>
              <a:t>PART</a:t>
            </a:r>
            <a:endParaRPr lang="en-US" altLang="zh-CN" sz="2400" strike="noStrike" noProof="1" dirty="0">
              <a:solidFill>
                <a:srgbClr val="C00000"/>
              </a:solidFill>
              <a:latin typeface="DIN Alternate" charset="0"/>
              <a:ea typeface="方正黑体简体" pitchFamily="2" charset="-122"/>
              <a:cs typeface="DIN Alternate" charset="0"/>
              <a:sym typeface="Noto Serif CJK SC" pitchFamily="18" charset="-122"/>
            </a:endParaRPr>
          </a:p>
        </p:txBody>
      </p:sp>
      <p:grpSp>
        <p:nvGrpSpPr>
          <p:cNvPr id="50183" name="组合 6"/>
          <p:cNvGrpSpPr/>
          <p:nvPr/>
        </p:nvGrpSpPr>
        <p:grpSpPr>
          <a:xfrm>
            <a:off x="8132763" y="131763"/>
            <a:ext cx="781050" cy="276225"/>
            <a:chOff x="17075" y="277"/>
            <a:chExt cx="1643" cy="578"/>
          </a:xfrm>
        </p:grpSpPr>
        <p:grpSp>
          <p:nvGrpSpPr>
            <p:cNvPr id="50184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50185" name="Shape 22"/>
              <p:cNvSpPr/>
              <p:nvPr/>
            </p:nvSpPr>
            <p:spPr>
              <a:xfrm>
                <a:off x="17075" y="619"/>
                <a:ext cx="1643" cy="290"/>
              </a:xfrm>
              <a:prstGeom prst="rect">
                <a:avLst/>
              </a:prstGeom>
              <a:solidFill>
                <a:srgbClr val="F2F2F2"/>
              </a:solidFill>
              <a:ln w="12700">
                <a:noFill/>
              </a:ln>
            </p:spPr>
            <p:txBody>
              <a:bodyPr lIns="45718" rIns="45718" anchor="ctr" anchorCtr="0"/>
              <a:p>
                <a:pPr hangingPunct="0"/>
                <a:endParaRPr lang="en-US" altLang="zh-CN" sz="1800" b="0">
                  <a:solidFill>
                    <a:srgbClr val="DF2024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strike="noStrike" kern="0" baseline="0" noProof="1" dirty="0">
                    <a:solidFill>
                      <a:srgbClr val="D62F2F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strike="noStrike" kern="0" baseline="0" noProof="1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50187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3.1 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指导老师电脑网页操作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查看实习计划要求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我的实习生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0775" y="1090613"/>
            <a:ext cx="681355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查看实习计划要求</a:t>
            </a:r>
            <a:r>
              <a:rPr kumimoji="0" lang="en-US" altLang="zh-CN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-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我的实习生</a:t>
            </a:r>
            <a:endParaRPr kumimoji="0" lang="zh-CN" altLang="en-US" sz="2400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导航菜单，进入实践教学模块</a:t>
            </a:r>
            <a:endParaRPr lang="zh-CN" altLang="en-US" sz="1800" b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实习计划</a:t>
            </a:r>
            <a:r>
              <a:rPr lang="en-US" altLang="zh-CN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1800" b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中指导的计划，查看计划要求详情</a:t>
            </a:r>
            <a:endParaRPr lang="zh-CN" altLang="en-US" sz="1800" b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点击“我的实习生”功能菜单</a:t>
            </a:r>
            <a:r>
              <a:rPr kumimoji="0" lang="zh-CN" altLang="en-US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，有两个统计表格（见后图）</a:t>
            </a:r>
            <a:endParaRPr kumimoji="0" lang="en-US" altLang="zh-CN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L="342900" marR="0" indent="-3429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en-US" altLang="zh-CN" sz="1800" b="0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查看实习过程统计或学生参与情况</a:t>
            </a:r>
            <a:endParaRPr kumimoji="0" lang="en-US" altLang="zh-CN" sz="1800" b="0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555625"/>
            <a:ext cx="8420735" cy="4117340"/>
          </a:xfrm>
          <a:prstGeom prst="rect">
            <a:avLst/>
          </a:prstGeom>
        </p:spPr>
      </p:pic>
      <p:sp>
        <p:nvSpPr>
          <p:cNvPr id="52225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3.1 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指导老师电脑网页操作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实习生统计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我的实习生</a:t>
            </a:r>
            <a:endParaRPr lang="zh-CN" altLang="zh-CN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0" name="文本框 40"/>
          <p:cNvSpPr txBox="1"/>
          <p:nvPr/>
        </p:nvSpPr>
        <p:spPr>
          <a:xfrm>
            <a:off x="1787525" y="1690688"/>
            <a:ext cx="4346575" cy="522288"/>
          </a:xfrm>
          <a:prstGeom prst="rect">
            <a:avLst/>
          </a:prstGeom>
          <a:noFill/>
          <a:ln w="190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just" fontAlgn="base"/>
            <a:r>
              <a:rPr lang="zh-CN" altLang="en-US" sz="1400" b="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1</a:t>
            </a:r>
            <a:r>
              <a:rPr lang="en-US" altLang="zh-CN" sz="1400" b="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.</a:t>
            </a:r>
            <a:r>
              <a:rPr lang="zh-CN" altLang="en-US" sz="1400" b="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实习过程统计*只显示已参与实习的学生</a:t>
            </a:r>
            <a:endParaRPr lang="zh-CN" altLang="en-US" sz="1400" b="0" strike="noStrike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/>
            </a:endParaRPr>
          </a:p>
        </p:txBody>
      </p:sp>
      <p:sp>
        <p:nvSpPr>
          <p:cNvPr id="9" name="文本框 40"/>
          <p:cNvSpPr txBox="1"/>
          <p:nvPr/>
        </p:nvSpPr>
        <p:spPr>
          <a:xfrm>
            <a:off x="3839844" y="875664"/>
            <a:ext cx="3084831" cy="274956"/>
          </a:xfrm>
          <a:prstGeom prst="rect">
            <a:avLst/>
          </a:prstGeom>
          <a:noFill/>
          <a:ln w="190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just" fontAlgn="base">
              <a:buNone/>
            </a:pPr>
            <a:r>
              <a:rPr lang="zh-CN" altLang="en-US" sz="1400" b="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2</a:t>
            </a:r>
            <a:r>
              <a:rPr lang="en-US" altLang="zh-CN" sz="1400" b="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.</a:t>
            </a:r>
            <a:r>
              <a:rPr lang="zh-CN" altLang="en-US" sz="1400" b="0" strike="noStrike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rPr>
              <a:t>学生参与情况*显示所有的实习生</a:t>
            </a:r>
            <a:endParaRPr lang="zh-CN" altLang="en-US" sz="1400" b="0" strike="noStrike" kern="10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/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2"/>
            </p:custDataLst>
          </p:nvPr>
        </p:nvCxnSpPr>
        <p:spPr>
          <a:xfrm flipH="1">
            <a:off x="3419475" y="915988"/>
            <a:ext cx="360363" cy="233363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3"/>
            </p:custDataLst>
          </p:nvPr>
        </p:nvCxnSpPr>
        <p:spPr>
          <a:xfrm flipH="1" flipV="1">
            <a:off x="1979613" y="1347788"/>
            <a:ext cx="71438" cy="287338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4"/>
            </p:custDataLst>
          </p:nvPr>
        </p:nvCxnSpPr>
        <p:spPr>
          <a:xfrm flipH="1" flipV="1">
            <a:off x="1403350" y="4227830"/>
            <a:ext cx="358775" cy="287338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648335"/>
            <a:ext cx="8305165" cy="4215765"/>
          </a:xfrm>
          <a:prstGeom prst="rect">
            <a:avLst/>
          </a:prstGeom>
        </p:spPr>
      </p:pic>
      <p:sp>
        <p:nvSpPr>
          <p:cNvPr id="53250" name="标题 1"/>
          <p:cNvSpPr>
            <a:spLocks noGrp="1"/>
          </p:cNvSpPr>
          <p:nvPr>
            <p:ph type="ctrTitle"/>
          </p:nvPr>
        </p:nvSpPr>
        <p:spPr>
          <a:xfrm>
            <a:off x="258763" y="73025"/>
            <a:ext cx="5461000" cy="393700"/>
          </a:xfrm>
        </p:spPr>
        <p:txBody>
          <a:bodyPr anchor="b" anchorCtr="0"/>
          <a:p>
            <a:pPr defTabSz="685800">
              <a:buClrTx/>
              <a:buSzTx/>
              <a:buFontTx/>
              <a:buNone/>
            </a:pP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3.2 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指导老师电脑网页操作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实习计划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指导的计划</a:t>
            </a:r>
            <a:r>
              <a:rPr lang="en-US" altLang="zh-CN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-</a:t>
            </a:r>
            <a:r>
              <a:rPr lang="zh-CN" altLang="en-US" kern="1200">
                <a:latin typeface="Microsoft YaHei Bold" charset="-122"/>
                <a:ea typeface="Microsoft YaHei Bold" charset="-122"/>
                <a:cs typeface="+mj-cs"/>
                <a:sym typeface="宋体" panose="02010600030101010101" pitchFamily="2" charset="-122"/>
              </a:rPr>
              <a:t>查看详情</a:t>
            </a:r>
            <a:endParaRPr lang="zh-CN" altLang="en-US" kern="1200">
              <a:latin typeface="Microsoft YaHei Bold" charset="-122"/>
              <a:ea typeface="Microsoft YaHei Bold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3251" name="文本框 4"/>
          <p:cNvSpPr txBox="1"/>
          <p:nvPr/>
        </p:nvSpPr>
        <p:spPr>
          <a:xfrm>
            <a:off x="1514475" y="3702050"/>
            <a:ext cx="7450138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4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点击详情按钮，可以查看实习计划的设置、实习要求（计划设置是否需要签到、周日志、三方协议、实习报告、成绩鉴定等）、实习项目，方便指导老师了解实习负责老师设置的计划情况。</a:t>
            </a:r>
            <a:endParaRPr lang="zh-CN" altLang="en-US" sz="14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2"/>
            </p:custDataLst>
          </p:nvPr>
        </p:nvCxnSpPr>
        <p:spPr>
          <a:xfrm flipV="1">
            <a:off x="6948170" y="2931795"/>
            <a:ext cx="289560" cy="720090"/>
          </a:xfrm>
          <a:prstGeom prst="straightConnector1">
            <a:avLst/>
          </a:prstGeom>
          <a:ln w="317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PLACING_PICTURE_USER_VIEWPORT" val="{&quot;height&quot;:7365,&quot;width&quot;:23655}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UNIT_PLACING_PICTURE_USER_VIEWPORT" val="{&quot;height&quot;:4254,&quot;width&quot;:2934}"/>
</p:tagLst>
</file>

<file path=ppt/tags/tag82.xml><?xml version="1.0" encoding="utf-8"?>
<p:tagLst xmlns:p="http://schemas.openxmlformats.org/presentationml/2006/main">
  <p:tag name="KSO_WM_UNIT_PLACING_PICTURE_USER_VIEWPORT" val="{&quot;height&quot;:3870,&quot;width&quot;:3870}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PP_MARK_KEY" val="ebd2e024-c2a8-41de-9405-9a02e9818879"/>
  <p:tag name="COMMONDATA" val="eyJoZGlkIjoiN2JiMTI1N2Y5ZDk2MTViYzdjMDFjMjIwNmNhY2VlY2QifQ=="/>
  <p:tag name="commondata" val="eyJoZGlkIjoiMWFkZDk0YjY4YmI1NTYzMGQxYjAwMGUzMjA2N2I3ZjQ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1050</Words>
  <Application>WPS 演示</Application>
  <PresentationFormat>全屏显示(16:9)</PresentationFormat>
  <Paragraphs>105</Paragraphs>
  <Slides>11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DIN Alternate</vt:lpstr>
      <vt:lpstr>Segoe Print</vt:lpstr>
      <vt:lpstr>方正黑体简体</vt:lpstr>
      <vt:lpstr>Noto Serif CJK SC</vt:lpstr>
      <vt:lpstr>文鼎中楷体</vt:lpstr>
      <vt:lpstr>Times New Roman</vt:lpstr>
      <vt:lpstr>Arial Unicode MS</vt:lpstr>
      <vt:lpstr>Office 主题</vt:lpstr>
      <vt:lpstr>1_自定义设计方案</vt:lpstr>
      <vt:lpstr>4_自定义设计方案</vt:lpstr>
      <vt:lpstr>2_自定义设计方案</vt:lpstr>
      <vt:lpstr>自定义设计方案</vt:lpstr>
      <vt:lpstr>3_自定义设计方案</vt:lpstr>
      <vt:lpstr>PowerPoint 演示文稿</vt:lpstr>
      <vt:lpstr>2.1 登录指南-电脑网页端</vt:lpstr>
      <vt:lpstr>2.1 登录指南-电脑网页端</vt:lpstr>
      <vt:lpstr>2.1登录指南-电脑网页端</vt:lpstr>
      <vt:lpstr>2.2 登录指南-微信小程序</vt:lpstr>
      <vt:lpstr>PowerPoint 演示文稿</vt:lpstr>
      <vt:lpstr>3.1 指导老师电脑网页操作-查看实习计划要求-我的实习生</vt:lpstr>
      <vt:lpstr>3.1 指导老师电脑网页操作-实习生统计-我的实习生</vt:lpstr>
      <vt:lpstr>3.2 指导老师电脑网页操作-实习计划-指导的计划-查看详情</vt:lpstr>
      <vt:lpstr>3.3 指导老师电脑网页操作-过程管理-报名审核</vt:lpstr>
      <vt:lpstr> 3.3 指导老师电脑网页操作-过程管理-报名审核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Ayuan</cp:lastModifiedBy>
  <cp:revision>637</cp:revision>
  <dcterms:created xsi:type="dcterms:W3CDTF">2017-01-09T09:44:00Z</dcterms:created>
  <dcterms:modified xsi:type="dcterms:W3CDTF">2024-04-22T03:02:12Z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7F13D276E6E241AFACE425C4C3875339</vt:lpwstr>
  </property>
</Properties>
</file>